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bookmarkIdSeed="2">
  <p:sldMasterIdLst>
    <p:sldMasterId id="2147483678" r:id="rId1"/>
  </p:sldMasterIdLst>
  <p:sldIdLst>
    <p:sldId id="256" r:id="rId2"/>
    <p:sldId id="271" r:id="rId3"/>
    <p:sldId id="272" r:id="rId4"/>
    <p:sldId id="273" r:id="rId5"/>
    <p:sldId id="283" r:id="rId6"/>
    <p:sldId id="274" r:id="rId7"/>
    <p:sldId id="275" r:id="rId8"/>
    <p:sldId id="276" r:id="rId9"/>
    <p:sldId id="286" r:id="rId10"/>
    <p:sldId id="277" r:id="rId11"/>
    <p:sldId id="278" r:id="rId12"/>
    <p:sldId id="287" r:id="rId13"/>
    <p:sldId id="288" r:id="rId14"/>
    <p:sldId id="289" r:id="rId15"/>
    <p:sldId id="279" r:id="rId16"/>
    <p:sldId id="290" r:id="rId17"/>
    <p:sldId id="280" r:id="rId18"/>
    <p:sldId id="281" r:id="rId19"/>
    <p:sldId id="282" r:id="rId20"/>
    <p:sldId id="284" r:id="rId21"/>
    <p:sldId id="285" r:id="rId22"/>
    <p:sldId id="270"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04" autoAdjust="0"/>
    <p:restoredTop sz="94660"/>
  </p:normalViewPr>
  <p:slideViewPr>
    <p:cSldViewPr snapToGrid="0">
      <p:cViewPr varScale="1">
        <p:scale>
          <a:sx n="98" d="100"/>
          <a:sy n="98" d="100"/>
        </p:scale>
        <p:origin x="101" y="9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ru-RU"/>
              <a:t>Образец заголовка</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9AB3A824-1A51-4B26-AD58-A6D8E14F6C04}" type="datetimeFigureOut">
              <a:rPr lang="en-US" smtClean="0"/>
              <a:t>9/12/2023</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293465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97D162C4-EDD9-4389-A98B-B87ECEA2A816}" type="datetimeFigureOut">
              <a:rPr lang="en-US" smtClean="0"/>
              <a:t>9/12/2023</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94273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E5059C3-6A89-4494-99FF-5A4D6FFD50EB}" type="datetimeFigureOut">
              <a:rPr lang="en-US" smtClean="0"/>
              <a:t>9/12/2023</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31235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CA954B2F-12DE-47F5-8894-472B206D2E1E}" type="datetimeFigureOut">
              <a:rPr lang="en-US" smtClean="0"/>
              <a:t>9/12/2023</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6945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3F30E46F-7819-4ACF-B48B-48222C2ACC88}" type="datetimeFigureOut">
              <a:rPr lang="en-US" smtClean="0"/>
              <a:t>9/12/2023</a:t>
            </a:fld>
            <a:endParaRPr lang="en-US" dirty="0"/>
          </a:p>
        </p:txBody>
      </p:sp>
      <p:sp>
        <p:nvSpPr>
          <p:cNvPr id="8" name="Footer Placeholder 7"/>
          <p:cNvSpPr>
            <a:spLocks noGrp="1"/>
          </p:cNvSpPr>
          <p:nvPr>
            <p:ph type="ftr" sz="quarter" idx="11"/>
          </p:nvPr>
        </p:nvSpPr>
        <p:spPr/>
        <p:txBody>
          <a:bodyPr/>
          <a:lstStyle/>
          <a:p>
            <a:r>
              <a:rPr lang="en-US"/>
              <a:t>
              </a:t>
            </a:r>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126457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7" name="Date Placeholder 2"/>
          <p:cNvSpPr>
            <a:spLocks noGrp="1"/>
          </p:cNvSpPr>
          <p:nvPr>
            <p:ph type="dt" sz="half" idx="10"/>
          </p:nvPr>
        </p:nvSpPr>
        <p:spPr/>
        <p:txBody>
          <a:bodyPr/>
          <a:lstStyle/>
          <a:p>
            <a:fld id="{1FAF3416-4057-4DAA-829D-4CA07428D088}" type="datetimeFigureOut">
              <a:rPr lang="en-US" smtClean="0"/>
              <a:t>9/12/2023</a:t>
            </a:fld>
            <a:endParaRPr lang="en-US" dirty="0"/>
          </a:p>
        </p:txBody>
      </p:sp>
      <p:sp>
        <p:nvSpPr>
          <p:cNvPr id="5" name="Footer Placeholder 3"/>
          <p:cNvSpPr>
            <a:spLocks noGrp="1"/>
          </p:cNvSpPr>
          <p:nvPr>
            <p:ph type="ftr" sz="quarter" idx="11"/>
          </p:nvPr>
        </p:nvSpPr>
        <p:spPr/>
        <p:txBody>
          <a:bodyPr/>
          <a:lstStyle/>
          <a:p>
            <a:r>
              <a:rPr lang="en-US"/>
              <a:t>
              </a:t>
            </a:r>
            <a:endParaRPr lang="en-US" dirty="0"/>
          </a:p>
        </p:txBody>
      </p:sp>
      <p:sp>
        <p:nvSpPr>
          <p:cNvPr id="6"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281552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921D9284-D300-4297-87F7-E791DCC15DB1}" type="datetimeFigureOut">
              <a:rPr lang="en-US" smtClean="0"/>
              <a:t>9/12/2023</a:t>
            </a:fld>
            <a:endParaRPr lang="en-US" dirty="0"/>
          </a:p>
        </p:txBody>
      </p:sp>
      <p:sp>
        <p:nvSpPr>
          <p:cNvPr id="5" name="Footer Placeholder 2"/>
          <p:cNvSpPr>
            <a:spLocks noGrp="1"/>
          </p:cNvSpPr>
          <p:nvPr>
            <p:ph type="ftr" sz="quarter" idx="11"/>
          </p:nvPr>
        </p:nvSpPr>
        <p:spPr/>
        <p:txBody>
          <a:bodyPr/>
          <a:lstStyle/>
          <a:p>
            <a:r>
              <a:rPr lang="en-US"/>
              <a:t>
              </a:t>
            </a:r>
            <a:endParaRPr lang="en-US" dirty="0"/>
          </a:p>
        </p:txBody>
      </p:sp>
      <p:sp>
        <p:nvSpPr>
          <p:cNvPr id="6"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302436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ru-RU"/>
              <a:t>Образец заголовка</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7" name="Date Placeholder 4"/>
          <p:cNvSpPr>
            <a:spLocks noGrp="1"/>
          </p:cNvSpPr>
          <p:nvPr>
            <p:ph type="dt" sz="half" idx="10"/>
          </p:nvPr>
        </p:nvSpPr>
        <p:spPr/>
        <p:txBody>
          <a:bodyPr/>
          <a:lstStyle/>
          <a:p>
            <a:fld id="{37D525BB-DA17-4BA0-B3C8-3AC3ABC827E6}" type="datetimeFigureOut">
              <a:rPr lang="en-US" smtClean="0"/>
              <a:t>9/12/2023</a:t>
            </a:fld>
            <a:endParaRPr lang="en-US" dirty="0"/>
          </a:p>
        </p:txBody>
      </p:sp>
      <p:sp>
        <p:nvSpPr>
          <p:cNvPr id="5" name="Footer Placeholder 5"/>
          <p:cNvSpPr>
            <a:spLocks noGrp="1"/>
          </p:cNvSpPr>
          <p:nvPr>
            <p:ph type="ftr" sz="quarter" idx="11"/>
          </p:nvPr>
        </p:nvSpPr>
        <p:spPr/>
        <p:txBody>
          <a:bodyPr/>
          <a:lstStyle/>
          <a:p>
            <a:r>
              <a:rPr lang="en-US"/>
              <a:t>
              </a:t>
            </a:r>
            <a:endParaRPr lang="en-US" dirty="0"/>
          </a:p>
        </p:txBody>
      </p:sp>
      <p:sp>
        <p:nvSpPr>
          <p:cNvPr id="6"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402037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16C4C9A-3960-41CF-A4E9-2A8FB932454B}" type="datetimeFigureOut">
              <a:rPr lang="en-US" smtClean="0"/>
              <a:t>9/12/2023</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568619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3CBC1C18-307B-4F68-A007-B5B542270E8D}" type="datetimeFigureOut">
              <a:rPr lang="en-US" smtClean="0"/>
              <a:t>9/12/2023</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095361012"/>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ru-RU"/>
              <a:t>Образец заголовка</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4" name="Date Placeholder 3"/>
          <p:cNvSpPr>
            <a:spLocks noGrp="1"/>
          </p:cNvSpPr>
          <p:nvPr>
            <p:ph type="dt" sz="half" idx="10"/>
          </p:nvPr>
        </p:nvSpPr>
        <p:spPr/>
        <p:txBody>
          <a:bodyPr/>
          <a:lstStyle/>
          <a:p>
            <a:fld id="{3CBC1C18-307B-4F68-A007-B5B542270E8D}" type="datetimeFigureOut">
              <a:rPr lang="en-US" smtClean="0"/>
              <a:t>9/12/2023</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605238740"/>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ru-RU"/>
              <a:t>Образец заголовка</a:t>
            </a:r>
            <a:endParaRPr lang="en-US" dirty="0"/>
          </a:p>
        </p:txBody>
      </p:sp>
      <p:sp>
        <p:nvSpPr>
          <p:cNvPr id="14" name="Text Placeholder 3"/>
          <p:cNvSpPr>
            <a:spLocks noGrp="1"/>
          </p:cNvSpPr>
          <p:nvPr>
            <p:ph type="body" sz="half" idx="13"/>
          </p:nvPr>
        </p:nvSpPr>
        <p:spPr>
          <a:xfrm>
            <a:off x="1930400" y="3771174"/>
            <a:ext cx="7385828"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4" name="Date Placeholder 3"/>
          <p:cNvSpPr>
            <a:spLocks noGrp="1"/>
          </p:cNvSpPr>
          <p:nvPr>
            <p:ph type="dt" sz="half" idx="10"/>
          </p:nvPr>
        </p:nvSpPr>
        <p:spPr/>
        <p:txBody>
          <a:bodyPr/>
          <a:lstStyle/>
          <a:p>
            <a:fld id="{3CBC1C18-307B-4F68-A007-B5B542270E8D}" type="datetimeFigureOut">
              <a:rPr lang="en-US" smtClean="0"/>
              <a:t>9/12/2023</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11" name="TextBox 10"/>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846042312"/>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CBC1C18-307B-4F68-A007-B5B542270E8D}" type="datetimeFigureOut">
              <a:rPr lang="en-US" smtClean="0"/>
              <a:t>9/12/2023</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15323708"/>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a:t>Образец заголовка</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CBC1C18-307B-4F68-A007-B5B542270E8D}" type="datetimeFigureOut">
              <a:rPr lang="en-US" smtClean="0"/>
              <a:t>9/12/2023</a:t>
            </a:fld>
            <a:endParaRPr lang="en-US" dirty="0"/>
          </a:p>
        </p:txBody>
      </p:sp>
      <p:sp>
        <p:nvSpPr>
          <p:cNvPr id="4"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878887763"/>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a:t>Образец заголовка</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CBC1C18-307B-4F68-A007-B5B542270E8D}" type="datetimeFigureOut">
              <a:rPr lang="en-US" smtClean="0"/>
              <a:t>9/12/2023</a:t>
            </a:fld>
            <a:endParaRPr lang="en-US" dirty="0"/>
          </a:p>
        </p:txBody>
      </p:sp>
      <p:sp>
        <p:nvSpPr>
          <p:cNvPr id="4"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960570948"/>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nchorCtr="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D857E33E-8B18-4087-B112-809917729534}" type="datetimeFigureOut">
              <a:rPr lang="en-US" smtClean="0"/>
              <a:t>9/12/2023</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52084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ru-RU"/>
              <a:t>Образец заголовка</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D3FFE419-2371-464F-8239-3959401C3561}" type="datetimeFigureOut">
              <a:rPr lang="en-US" smtClean="0"/>
              <a:t>9/12/2023</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721009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713"/>
          <a:stretch/>
        </p:blipFill>
        <p:spPr>
          <a:xfrm>
            <a:off x="8000197" y="0"/>
            <a:ext cx="1603387" cy="1143000"/>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4199"/>
          <a:stretch/>
        </p:blipFill>
        <p:spPr>
          <a:xfrm>
            <a:off x="8609012" y="6092866"/>
            <a:ext cx="993734" cy="765134"/>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ru-RU"/>
              <a:t>Образец заголовка</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3CBC1C18-307B-4F68-A007-B5B542270E8D}" type="datetimeFigureOut">
              <a:rPr lang="en-US" smtClean="0"/>
              <a:t>9/12/2023</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r>
              <a:rPr lang="en-US"/>
              <a:t>
              </a:t>
            </a:r>
            <a:endParaRPr lang="en-US"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901665660"/>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7385FC8-7123-4D89-B510-02ABB9F2BBB7}"/>
              </a:ext>
            </a:extLst>
          </p:cNvPr>
          <p:cNvSpPr>
            <a:spLocks noGrp="1"/>
          </p:cNvSpPr>
          <p:nvPr>
            <p:ph type="ctrTitle"/>
          </p:nvPr>
        </p:nvSpPr>
        <p:spPr>
          <a:xfrm>
            <a:off x="1154955" y="1447800"/>
            <a:ext cx="8825658" cy="4593491"/>
          </a:xfrm>
        </p:spPr>
        <p:txBody>
          <a:bodyPr/>
          <a:lstStyle/>
          <a:p>
            <a:endParaRPr lang="ru-KZ" dirty="0"/>
          </a:p>
        </p:txBody>
      </p:sp>
      <p:sp>
        <p:nvSpPr>
          <p:cNvPr id="3" name="Подзаголовок 2">
            <a:extLst>
              <a:ext uri="{FF2B5EF4-FFF2-40B4-BE49-F238E27FC236}">
                <a16:creationId xmlns:a16="http://schemas.microsoft.com/office/drawing/2014/main" id="{CBC63C12-E565-4FD8-9DC8-FF2751BAC41A}"/>
              </a:ext>
            </a:extLst>
          </p:cNvPr>
          <p:cNvSpPr>
            <a:spLocks noGrp="1"/>
          </p:cNvSpPr>
          <p:nvPr>
            <p:ph type="subTitle" idx="1"/>
          </p:nvPr>
        </p:nvSpPr>
        <p:spPr/>
        <p:txBody>
          <a:bodyPr/>
          <a:lstStyle/>
          <a:p>
            <a:pPr algn="ctr"/>
            <a:endParaRPr lang="en-US" sz="1800" dirty="0">
              <a:effectLst/>
              <a:latin typeface="Times New Roman" panose="02020603050405020304" pitchFamily="18" charset="0"/>
              <a:ea typeface="Times New Roman" panose="02020603050405020304" pitchFamily="18" charset="0"/>
            </a:endParaRPr>
          </a:p>
          <a:p>
            <a:endParaRPr lang="ru-KZ" dirty="0"/>
          </a:p>
        </p:txBody>
      </p:sp>
      <p:pic>
        <p:nvPicPr>
          <p:cNvPr id="1026" name="Picture 2">
            <a:extLst>
              <a:ext uri="{FF2B5EF4-FFF2-40B4-BE49-F238E27FC236}">
                <a16:creationId xmlns:a16="http://schemas.microsoft.com/office/drawing/2014/main" id="{A4E1447D-ADBC-818D-B80D-E297EEFBDE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438150"/>
            <a:ext cx="11430000" cy="5981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95177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057B897B-C07A-5376-16ED-50A1394F21D2}"/>
              </a:ext>
            </a:extLst>
          </p:cNvPr>
          <p:cNvSpPr txBox="1"/>
          <p:nvPr/>
        </p:nvSpPr>
        <p:spPr>
          <a:xfrm>
            <a:off x="906585" y="364866"/>
            <a:ext cx="9198707" cy="1815882"/>
          </a:xfrm>
          <a:prstGeom prst="rect">
            <a:avLst/>
          </a:prstGeom>
          <a:noFill/>
        </p:spPr>
        <p:txBody>
          <a:bodyPr wrap="square">
            <a:spAutoFit/>
          </a:bodyPr>
          <a:lstStyle/>
          <a:p>
            <a:r>
              <a:rPr lang="en-US" sz="2800" dirty="0">
                <a:effectLst/>
                <a:highlight>
                  <a:srgbClr val="FF0000"/>
                </a:highlight>
                <a:latin typeface="Times New Roman" panose="02020603050405020304" pitchFamily="18" charset="0"/>
                <a:ea typeface="Times New Roman" panose="02020603050405020304" pitchFamily="18" charset="0"/>
              </a:rPr>
              <a:t>A GLOSSARY </a:t>
            </a:r>
            <a:r>
              <a:rPr lang="en-US" sz="2800" dirty="0">
                <a:effectLst/>
                <a:latin typeface="Times New Roman" panose="02020603050405020304" pitchFamily="18" charset="0"/>
                <a:ea typeface="Times New Roman" panose="02020603050405020304" pitchFamily="18" charset="0"/>
              </a:rPr>
              <a:t>is a list of terms that is traditionally presented at the end of an academic paper, a thesis, a book, or an article. The glossary should contain definitions for terms in the main text that may be unfamiliar or unclear to the average reader. </a:t>
            </a:r>
            <a:endParaRPr lang="LID4096" sz="2800" dirty="0"/>
          </a:p>
        </p:txBody>
      </p:sp>
      <p:pic>
        <p:nvPicPr>
          <p:cNvPr id="9" name="Рисунок 8">
            <a:extLst>
              <a:ext uri="{FF2B5EF4-FFF2-40B4-BE49-F238E27FC236}">
                <a16:creationId xmlns:a16="http://schemas.microsoft.com/office/drawing/2014/main" id="{E5A07F9D-3AC8-523C-13CF-F0D469E856CA}"/>
              </a:ext>
            </a:extLst>
          </p:cNvPr>
          <p:cNvPicPr>
            <a:picLocks noChangeAspect="1"/>
          </p:cNvPicPr>
          <p:nvPr/>
        </p:nvPicPr>
        <p:blipFill>
          <a:blip r:embed="rId2"/>
          <a:stretch>
            <a:fillRect/>
          </a:stretch>
        </p:blipFill>
        <p:spPr>
          <a:xfrm>
            <a:off x="1230652" y="2225686"/>
            <a:ext cx="8249409" cy="4314094"/>
          </a:xfrm>
          <a:prstGeom prst="rect">
            <a:avLst/>
          </a:prstGeom>
        </p:spPr>
      </p:pic>
    </p:spTree>
    <p:extLst>
      <p:ext uri="{BB962C8B-B14F-4D97-AF65-F5344CB8AC3E}">
        <p14:creationId xmlns:p14="http://schemas.microsoft.com/office/powerpoint/2010/main" val="29336341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009A90E-FB92-B4E5-C6A4-59AADCDFA532}"/>
              </a:ext>
            </a:extLst>
          </p:cNvPr>
          <p:cNvSpPr>
            <a:spLocks noGrp="1"/>
          </p:cNvSpPr>
          <p:nvPr>
            <p:ph type="title"/>
          </p:nvPr>
        </p:nvSpPr>
        <p:spPr>
          <a:xfrm>
            <a:off x="646111" y="452718"/>
            <a:ext cx="9404723" cy="758667"/>
          </a:xfrm>
        </p:spPr>
        <p:txBody>
          <a:bodyPr/>
          <a:lstStyle/>
          <a:p>
            <a:pPr algn="ctr"/>
            <a:r>
              <a:rPr lang="en-US" sz="2800" dirty="0"/>
              <a:t>HOW TO WRITE GLOSSARY</a:t>
            </a:r>
            <a:endParaRPr lang="LID4096" sz="2800" dirty="0"/>
          </a:p>
        </p:txBody>
      </p:sp>
      <p:sp>
        <p:nvSpPr>
          <p:cNvPr id="5" name="TextBox 4">
            <a:extLst>
              <a:ext uri="{FF2B5EF4-FFF2-40B4-BE49-F238E27FC236}">
                <a16:creationId xmlns:a16="http://schemas.microsoft.com/office/drawing/2014/main" id="{56B50E1D-6FE1-B61A-1EF6-D650C58B05C1}"/>
              </a:ext>
            </a:extLst>
          </p:cNvPr>
          <p:cNvSpPr txBox="1"/>
          <p:nvPr/>
        </p:nvSpPr>
        <p:spPr>
          <a:xfrm>
            <a:off x="367081" y="1780277"/>
            <a:ext cx="10915343" cy="3108543"/>
          </a:xfrm>
          <a:prstGeom prst="rect">
            <a:avLst/>
          </a:prstGeom>
          <a:noFill/>
        </p:spPr>
        <p:txBody>
          <a:bodyPr wrap="square">
            <a:spAutoFit/>
          </a:bodyPr>
          <a:lstStyle/>
          <a:p>
            <a:pPr marL="457200" indent="-457200" algn="just">
              <a:buFontTx/>
              <a:buChar char="-"/>
            </a:pPr>
            <a:r>
              <a:rPr lang="en-US" sz="2800" dirty="0">
                <a:latin typeface="Times New Roman" panose="02020603050405020304" pitchFamily="18" charset="0"/>
              </a:rPr>
              <a:t>IDENTIFY THE TERMS IN THE MAIN TEXT THAT NEED TO BE IN THE GLOSSARY;</a:t>
            </a:r>
            <a:endParaRPr lang="ru-RU" sz="2800" dirty="0">
              <a:latin typeface="Times New Roman" panose="02020603050405020304" pitchFamily="18" charset="0"/>
            </a:endParaRPr>
          </a:p>
          <a:p>
            <a:pPr algn="just"/>
            <a:endParaRPr lang="en-US" sz="2800" dirty="0">
              <a:latin typeface="Times New Roman" panose="02020603050405020304" pitchFamily="18" charset="0"/>
            </a:endParaRPr>
          </a:p>
          <a:p>
            <a:pPr marL="571500" indent="-571500" algn="just">
              <a:buFontTx/>
              <a:buChar char="-"/>
            </a:pPr>
            <a:r>
              <a:rPr lang="en-US" sz="2800" dirty="0">
                <a:effectLst/>
                <a:latin typeface="Times New Roman" panose="02020603050405020304" pitchFamily="18" charset="0"/>
                <a:ea typeface="Times New Roman" panose="02020603050405020304" pitchFamily="18" charset="0"/>
              </a:rPr>
              <a:t>CREATE DEFINITIONS FOR THESE TERMS;</a:t>
            </a:r>
            <a:endParaRPr lang="ru-RU" sz="2800" dirty="0">
              <a:effectLst/>
              <a:latin typeface="Times New Roman" panose="02020603050405020304" pitchFamily="18" charset="0"/>
              <a:ea typeface="Times New Roman" panose="02020603050405020304" pitchFamily="18" charset="0"/>
            </a:endParaRPr>
          </a:p>
          <a:p>
            <a:pPr algn="just"/>
            <a:endParaRPr lang="en-US" sz="2800" dirty="0">
              <a:effectLst/>
              <a:latin typeface="Times New Roman" panose="02020603050405020304" pitchFamily="18" charset="0"/>
              <a:ea typeface="Times New Roman" panose="02020603050405020304" pitchFamily="18" charset="0"/>
            </a:endParaRPr>
          </a:p>
          <a:p>
            <a:pPr marL="571500" indent="-571500" algn="just">
              <a:buFontTx/>
              <a:buChar char="-"/>
            </a:pPr>
            <a:r>
              <a:rPr lang="en-US" sz="2800" dirty="0">
                <a:latin typeface="Times New Roman" panose="02020603050405020304" pitchFamily="18" charset="0"/>
                <a:ea typeface="Times New Roman" panose="02020603050405020304" pitchFamily="18" charset="0"/>
              </a:rPr>
              <a:t>TO CHOOSE THE </a:t>
            </a:r>
            <a:r>
              <a:rPr lang="en-US" sz="2800" dirty="0">
                <a:effectLst/>
                <a:latin typeface="Times New Roman" panose="02020603050405020304" pitchFamily="18" charset="0"/>
                <a:ea typeface="Times New Roman" panose="02020603050405020304" pitchFamily="18" charset="0"/>
              </a:rPr>
              <a:t>FORMAT FOR THE GLOSSARY TO </a:t>
            </a:r>
            <a:r>
              <a:rPr lang="en-US" sz="2800" dirty="0">
                <a:latin typeface="Times New Roman" panose="02020603050405020304" pitchFamily="18" charset="0"/>
                <a:ea typeface="Times New Roman" panose="02020603050405020304" pitchFamily="18" charset="0"/>
              </a:rPr>
              <a:t>READ</a:t>
            </a:r>
            <a:r>
              <a:rPr lang="ru-RU" sz="2800" dirty="0">
                <a:latin typeface="Times New Roman" panose="02020603050405020304" pitchFamily="18" charset="0"/>
                <a:ea typeface="Times New Roman" panose="02020603050405020304" pitchFamily="18" charset="0"/>
              </a:rPr>
              <a:t> </a:t>
            </a:r>
            <a:r>
              <a:rPr lang="en-US" sz="2800" dirty="0">
                <a:latin typeface="Times New Roman" panose="02020603050405020304" pitchFamily="18" charset="0"/>
                <a:ea typeface="Times New Roman" panose="02020603050405020304" pitchFamily="18" charset="0"/>
              </a:rPr>
              <a:t>EASILY.</a:t>
            </a:r>
            <a:endParaRPr lang="en-US"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703157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27FA6E0-84AC-1CD6-EE12-BE4C4D74827E}"/>
              </a:ext>
            </a:extLst>
          </p:cNvPr>
          <p:cNvSpPr>
            <a:spLocks noGrp="1"/>
          </p:cNvSpPr>
          <p:nvPr>
            <p:ph type="title"/>
          </p:nvPr>
        </p:nvSpPr>
        <p:spPr>
          <a:xfrm>
            <a:off x="646111" y="452718"/>
            <a:ext cx="9404723" cy="961867"/>
          </a:xfrm>
        </p:spPr>
        <p:txBody>
          <a:bodyPr/>
          <a:lstStyle/>
          <a:p>
            <a:pPr indent="449580" algn="ctr"/>
            <a:r>
              <a:rPr lang="en-US" sz="2400" b="1" dirty="0">
                <a:effectLst/>
                <a:latin typeface="Times New Roman" panose="02020603050405020304" pitchFamily="18" charset="0"/>
                <a:ea typeface="Times New Roman" panose="02020603050405020304" pitchFamily="18" charset="0"/>
              </a:rPr>
              <a:t>HOW TO IDENTIFY TERMS </a:t>
            </a:r>
            <a:br>
              <a:rPr lang="en-US" sz="2400" b="1" dirty="0">
                <a:effectLst/>
                <a:latin typeface="Times New Roman" panose="02020603050405020304" pitchFamily="18" charset="0"/>
                <a:ea typeface="Times New Roman" panose="02020603050405020304" pitchFamily="18" charset="0"/>
              </a:rPr>
            </a:br>
            <a:r>
              <a:rPr lang="en-US" sz="2400" b="1" dirty="0">
                <a:effectLst/>
                <a:latin typeface="Times New Roman" panose="02020603050405020304" pitchFamily="18" charset="0"/>
                <a:ea typeface="Times New Roman" panose="02020603050405020304" pitchFamily="18" charset="0"/>
              </a:rPr>
              <a:t>FOR THE GLOSSARY</a:t>
            </a:r>
            <a:br>
              <a:rPr lang="en-US" sz="4000" b="1" dirty="0">
                <a:effectLst/>
                <a:latin typeface="Times New Roman" panose="02020603050405020304" pitchFamily="18" charset="0"/>
                <a:ea typeface="Times New Roman" panose="02020603050405020304" pitchFamily="18" charset="0"/>
              </a:rPr>
            </a:br>
            <a:br>
              <a:rPr kumimoji="0" lang="en-US" sz="4000" b="0" i="0" u="none" strike="noStrike" kern="1200" cap="none" spc="0" normalizeH="0" baseline="0" noProof="0" dirty="0">
                <a:ln>
                  <a:noFill/>
                </a:ln>
                <a:solidFill>
                  <a:prstClr val="white"/>
                </a:solidFill>
                <a:effectLst/>
                <a:uLnTx/>
                <a:uFillTx/>
                <a:latin typeface="Times New Roman" panose="02020603050405020304" pitchFamily="18" charset="0"/>
                <a:ea typeface="Times New Roman" panose="02020603050405020304" pitchFamily="18" charset="0"/>
                <a:cs typeface="+mn-cs"/>
              </a:rPr>
            </a:br>
            <a:br>
              <a:rPr kumimoji="0" lang="en-US" sz="4000" b="0" i="0" u="none" strike="noStrike" kern="1200" cap="none" spc="0" normalizeH="0" baseline="0" noProof="0" dirty="0">
                <a:ln>
                  <a:noFill/>
                </a:ln>
                <a:solidFill>
                  <a:prstClr val="white"/>
                </a:solidFill>
                <a:effectLst/>
                <a:uLnTx/>
                <a:uFillTx/>
                <a:latin typeface="Times New Roman" panose="02020603050405020304" pitchFamily="18" charset="0"/>
                <a:ea typeface="Times New Roman" panose="02020603050405020304" pitchFamily="18" charset="0"/>
                <a:cs typeface="+mn-cs"/>
              </a:rPr>
            </a:br>
            <a:br>
              <a:rPr lang="en-US" sz="4000" dirty="0">
                <a:effectLst/>
                <a:latin typeface="Times New Roman" panose="02020603050405020304" pitchFamily="18" charset="0"/>
                <a:ea typeface="Times New Roman" panose="02020603050405020304" pitchFamily="18" charset="0"/>
              </a:rPr>
            </a:br>
            <a:endParaRPr lang="LID4096" dirty="0"/>
          </a:p>
        </p:txBody>
      </p:sp>
      <p:sp>
        <p:nvSpPr>
          <p:cNvPr id="11" name="TextBox 10">
            <a:extLst>
              <a:ext uri="{FF2B5EF4-FFF2-40B4-BE49-F238E27FC236}">
                <a16:creationId xmlns:a16="http://schemas.microsoft.com/office/drawing/2014/main" id="{7DADC4D4-2FA0-59E8-C986-A1A5F7250F75}"/>
              </a:ext>
            </a:extLst>
          </p:cNvPr>
          <p:cNvSpPr txBox="1"/>
          <p:nvPr/>
        </p:nvSpPr>
        <p:spPr>
          <a:xfrm>
            <a:off x="776348" y="2598003"/>
            <a:ext cx="10639304" cy="2215991"/>
          </a:xfrm>
          <a:prstGeom prst="rect">
            <a:avLst/>
          </a:prstGeom>
          <a:noFill/>
        </p:spPr>
        <p:txBody>
          <a:bodyPr wrap="square">
            <a:spAutoFit/>
          </a:bodyPr>
          <a:lstStyle/>
          <a:p>
            <a:pPr marL="457200" marR="0" lvl="0" indent="-457200" algn="l" defTabSz="457200" rtl="0" eaLnBrk="1" fontAlgn="auto" latinLnBrk="0" hangingPunct="1">
              <a:lnSpc>
                <a:spcPct val="100000"/>
              </a:lnSpc>
              <a:spcBef>
                <a:spcPts val="0"/>
              </a:spcBef>
              <a:spcAft>
                <a:spcPts val="0"/>
              </a:spcAft>
              <a:buClrTx/>
              <a:buSzTx/>
              <a:buFontTx/>
              <a:buChar char="-"/>
              <a:tabLst/>
              <a:defRPr/>
            </a:pPr>
            <a:r>
              <a:rPr kumimoji="0" lang="en-US" sz="2400" b="0" i="0" u="none" strike="noStrike" kern="1200" cap="none" spc="0" normalizeH="0" baseline="0" noProof="0" dirty="0">
                <a:ln>
                  <a:noFill/>
                </a:ln>
                <a:solidFill>
                  <a:prstClr val="white"/>
                </a:solidFill>
                <a:effectLst/>
                <a:uLnTx/>
                <a:uFillTx/>
                <a:latin typeface="Times New Roman" panose="02020603050405020304" pitchFamily="18" charset="0"/>
                <a:ea typeface="Times New Roman" panose="02020603050405020304" pitchFamily="18" charset="0"/>
                <a:cs typeface="+mn-cs"/>
              </a:rPr>
              <a:t>DETERMINE YOUR MAIN AUDIENCE;</a:t>
            </a:r>
            <a:endParaRPr kumimoji="0" lang="ru-RU" sz="2400" b="0" i="0" u="none" strike="noStrike" kern="1200" cap="none" spc="0" normalizeH="0" baseline="0" noProof="0" dirty="0">
              <a:ln>
                <a:noFill/>
              </a:ln>
              <a:solidFill>
                <a:prstClr val="white"/>
              </a:solidFill>
              <a:effectLst/>
              <a:uLnTx/>
              <a:uFillTx/>
              <a:latin typeface="Times New Roman" panose="02020603050405020304" pitchFamily="18" charset="0"/>
              <a:ea typeface="Times New Roman" panose="02020603050405020304" pitchFamily="18" charset="0"/>
              <a:cs typeface="+mn-cs"/>
            </a:endParaRPr>
          </a:p>
          <a:p>
            <a:pPr marR="0" lvl="0" algn="l" defTabSz="457200" rtl="0" eaLnBrk="1" fontAlgn="auto" latinLnBrk="0" hangingPunct="1">
              <a:lnSpc>
                <a:spcPct val="100000"/>
              </a:lnSpc>
              <a:spcBef>
                <a:spcPts val="0"/>
              </a:spcBef>
              <a:spcAft>
                <a:spcPts val="0"/>
              </a:spcAft>
              <a:buClrTx/>
              <a:buSzTx/>
              <a:tabLst/>
              <a:defRPr/>
            </a:pPr>
            <a:endParaRPr kumimoji="0" lang="en-US" sz="2400" b="0" i="0" u="none" strike="noStrike" kern="1200" cap="none" spc="0" normalizeH="0" baseline="0" noProof="0" dirty="0">
              <a:ln>
                <a:noFill/>
              </a:ln>
              <a:solidFill>
                <a:prstClr val="white"/>
              </a:solidFill>
              <a:effectLst/>
              <a:uLnTx/>
              <a:uFillTx/>
              <a:latin typeface="Times New Roman" panose="02020603050405020304" pitchFamily="18" charset="0"/>
              <a:ea typeface="Times New Roman" panose="02020603050405020304" pitchFamily="18" charset="0"/>
              <a:cs typeface="+mn-cs"/>
            </a:endParaRPr>
          </a:p>
          <a:p>
            <a:pPr marL="457200" marR="0" lvl="0" indent="-457200" algn="l" defTabSz="457200" rtl="0" eaLnBrk="1" fontAlgn="auto" latinLnBrk="0" hangingPunct="1">
              <a:lnSpc>
                <a:spcPct val="100000"/>
              </a:lnSpc>
              <a:spcBef>
                <a:spcPts val="0"/>
              </a:spcBef>
              <a:spcAft>
                <a:spcPts val="0"/>
              </a:spcAft>
              <a:buClrTx/>
              <a:buSzTx/>
              <a:buFontTx/>
              <a:buChar char="-"/>
              <a:tabLst/>
              <a:defRPr/>
            </a:pPr>
            <a:r>
              <a:rPr kumimoji="0" lang="en-US" sz="2400" b="0" i="0" u="none" strike="noStrike" kern="1200" cap="none" spc="0" normalizeH="0" baseline="0" noProof="0" dirty="0">
                <a:ln>
                  <a:noFill/>
                </a:ln>
                <a:solidFill>
                  <a:prstClr val="white"/>
                </a:solidFill>
                <a:effectLst/>
                <a:uLnTx/>
                <a:uFillTx/>
                <a:latin typeface="Times New Roman" panose="02020603050405020304" pitchFamily="18" charset="0"/>
                <a:ea typeface="Times New Roman" panose="02020603050405020304" pitchFamily="18" charset="0"/>
                <a:cs typeface="+mn-cs"/>
              </a:rPr>
              <a:t>READ OVER THE MAIN TEXT FOR UNFAMILIAR TERMS;</a:t>
            </a:r>
            <a:endParaRPr kumimoji="0" lang="ru-RU" sz="2400" b="0" i="0" u="none" strike="noStrike" kern="1200" cap="none" spc="0" normalizeH="0" baseline="0" noProof="0" dirty="0">
              <a:ln>
                <a:noFill/>
              </a:ln>
              <a:solidFill>
                <a:prstClr val="white"/>
              </a:solidFill>
              <a:effectLst/>
              <a:uLnTx/>
              <a:uFillTx/>
              <a:latin typeface="Times New Roman" panose="02020603050405020304" pitchFamily="18" charset="0"/>
              <a:ea typeface="Times New Roman" panose="02020603050405020304" pitchFamily="18" charset="0"/>
              <a:cs typeface="+mn-cs"/>
            </a:endParaRPr>
          </a:p>
          <a:p>
            <a:pPr marR="0" lvl="0" algn="l" defTabSz="457200" rtl="0" eaLnBrk="1" fontAlgn="auto" latinLnBrk="0" hangingPunct="1">
              <a:lnSpc>
                <a:spcPct val="100000"/>
              </a:lnSpc>
              <a:spcBef>
                <a:spcPts val="0"/>
              </a:spcBef>
              <a:spcAft>
                <a:spcPts val="0"/>
              </a:spcAft>
              <a:buClrTx/>
              <a:buSzTx/>
              <a:tabLst/>
              <a:defRPr/>
            </a:pPr>
            <a:endParaRPr kumimoji="0" lang="en-US" sz="2400" b="0" i="0" u="none" strike="noStrike" kern="1200" cap="none" spc="0" normalizeH="0" baseline="0" noProof="0" dirty="0">
              <a:ln>
                <a:noFill/>
              </a:ln>
              <a:solidFill>
                <a:prstClr val="white"/>
              </a:solidFill>
              <a:effectLst/>
              <a:uLnTx/>
              <a:uFillTx/>
              <a:latin typeface="Times New Roman" panose="02020603050405020304" pitchFamily="18" charset="0"/>
              <a:ea typeface="Times New Roman" panose="02020603050405020304" pitchFamily="18" charset="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Times New Roman" panose="02020603050405020304" pitchFamily="18" charset="0"/>
                <a:ea typeface="Times New Roman" panose="02020603050405020304" pitchFamily="18" charset="0"/>
                <a:cs typeface="+mn-cs"/>
              </a:rPr>
              <a:t>- COLLECT THE TERMS FOR THE GLOSSARY.</a:t>
            </a:r>
            <a:endParaRPr kumimoji="0" lang="en-US" sz="24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ID4096"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1422061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D3C777B-BD50-7C6D-9782-16D441C29855}"/>
              </a:ext>
            </a:extLst>
          </p:cNvPr>
          <p:cNvSpPr>
            <a:spLocks noGrp="1"/>
          </p:cNvSpPr>
          <p:nvPr>
            <p:ph type="title"/>
          </p:nvPr>
        </p:nvSpPr>
        <p:spPr>
          <a:xfrm>
            <a:off x="646111" y="452718"/>
            <a:ext cx="9404723" cy="672697"/>
          </a:xfrm>
        </p:spPr>
        <p:txBody>
          <a:bodyPr/>
          <a:lstStyle/>
          <a:p>
            <a:pPr algn="ctr"/>
            <a:r>
              <a:rPr kumimoji="0" lang="en-US" sz="2800" b="0" i="0" u="none" strike="noStrike" kern="1200" cap="none" spc="0" normalizeH="0" baseline="0" noProof="0" dirty="0">
                <a:ln>
                  <a:noFill/>
                </a:ln>
                <a:solidFill>
                  <a:prstClr val="white"/>
                </a:solidFill>
                <a:effectLst/>
                <a:uLnTx/>
                <a:uFillTx/>
                <a:latin typeface="Times New Roman" panose="02020603050405020304" pitchFamily="18" charset="0"/>
                <a:ea typeface="Times New Roman" panose="02020603050405020304" pitchFamily="18" charset="0"/>
                <a:cs typeface="+mj-cs"/>
              </a:rPr>
              <a:t>DETERMINE YOUR MAIN AUDIENCE </a:t>
            </a:r>
            <a:br>
              <a:rPr kumimoji="0" lang="en-US" sz="4000" b="0" i="0" u="none" strike="noStrike" kern="1200" cap="none" spc="0" normalizeH="0" baseline="0" noProof="0" dirty="0">
                <a:ln>
                  <a:noFill/>
                </a:ln>
                <a:solidFill>
                  <a:prstClr val="white"/>
                </a:solidFill>
                <a:effectLst/>
                <a:uLnTx/>
                <a:uFillTx/>
                <a:latin typeface="Times New Roman" panose="02020603050405020304" pitchFamily="18" charset="0"/>
                <a:ea typeface="Times New Roman" panose="02020603050405020304" pitchFamily="18" charset="0"/>
                <a:cs typeface="+mj-cs"/>
              </a:rPr>
            </a:br>
            <a:endParaRPr lang="LID4096" dirty="0"/>
          </a:p>
        </p:txBody>
      </p:sp>
      <p:sp>
        <p:nvSpPr>
          <p:cNvPr id="5" name="TextBox 4">
            <a:extLst>
              <a:ext uri="{FF2B5EF4-FFF2-40B4-BE49-F238E27FC236}">
                <a16:creationId xmlns:a16="http://schemas.microsoft.com/office/drawing/2014/main" id="{2E422558-5647-750B-B012-EE0EC435B040}"/>
              </a:ext>
            </a:extLst>
          </p:cNvPr>
          <p:cNvSpPr txBox="1"/>
          <p:nvPr/>
        </p:nvSpPr>
        <p:spPr>
          <a:xfrm>
            <a:off x="976922" y="1237052"/>
            <a:ext cx="10230339" cy="1815882"/>
          </a:xfrm>
          <a:prstGeom prst="rect">
            <a:avLst/>
          </a:prstGeom>
          <a:noFill/>
        </p:spPr>
        <p:txBody>
          <a:bodyPr wrap="square">
            <a:spAutoFit/>
          </a:bodyPr>
          <a:lstStyle/>
          <a:p>
            <a:pPr marL="0" marR="0" lvl="0" indent="449580" algn="just"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Times New Roman" panose="02020603050405020304" pitchFamily="18" charset="0"/>
                <a:ea typeface="Times New Roman" panose="02020603050405020304" pitchFamily="18" charset="0"/>
                <a:cs typeface="+mn-cs"/>
              </a:rPr>
              <a:t>If you’re writing for a group of peers in your profession, you don’t have to define every word that the average person may know. Conversely, if you’re writing for the general audience, make sure to include terms the public may not understand.</a:t>
            </a:r>
          </a:p>
        </p:txBody>
      </p:sp>
      <p:pic>
        <p:nvPicPr>
          <p:cNvPr id="3074" name="Picture 2">
            <a:extLst>
              <a:ext uri="{FF2B5EF4-FFF2-40B4-BE49-F238E27FC236}">
                <a16:creationId xmlns:a16="http://schemas.microsoft.com/office/drawing/2014/main" id="{A698DE97-49AD-FC0B-EA50-99DA9654DC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81046" y="3357282"/>
            <a:ext cx="4572000" cy="304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18562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8FEEDD7-094D-C621-C823-49C8B307D905}"/>
              </a:ext>
            </a:extLst>
          </p:cNvPr>
          <p:cNvSpPr>
            <a:spLocks noGrp="1"/>
          </p:cNvSpPr>
          <p:nvPr>
            <p:ph type="title"/>
          </p:nvPr>
        </p:nvSpPr>
        <p:spPr>
          <a:xfrm>
            <a:off x="739896" y="124472"/>
            <a:ext cx="9404723" cy="1165067"/>
          </a:xfrm>
        </p:spPr>
        <p:txBody>
          <a:bodyPr/>
          <a:lstStyle/>
          <a:p>
            <a:pPr algn="ctr"/>
            <a:r>
              <a:rPr kumimoji="0" lang="en-US" sz="2400" b="0" i="0" u="none" strike="noStrike" kern="1200" cap="none" spc="0" normalizeH="0" baseline="0" noProof="0" dirty="0">
                <a:ln>
                  <a:noFill/>
                </a:ln>
                <a:solidFill>
                  <a:prstClr val="white"/>
                </a:solidFill>
                <a:effectLst/>
                <a:uLnTx/>
                <a:uFillTx/>
                <a:latin typeface="Times New Roman" panose="02020603050405020304" pitchFamily="18" charset="0"/>
                <a:ea typeface="Times New Roman" panose="02020603050405020304" pitchFamily="18" charset="0"/>
                <a:cs typeface="+mn-cs"/>
              </a:rPr>
              <a:t>READ OVER THE MAIN TEXT </a:t>
            </a:r>
            <a:br>
              <a:rPr kumimoji="0" lang="en-US" sz="2400" b="0" i="0" u="none" strike="noStrike" kern="1200" cap="none" spc="0" normalizeH="0" baseline="0" noProof="0" dirty="0">
                <a:ln>
                  <a:noFill/>
                </a:ln>
                <a:solidFill>
                  <a:prstClr val="white"/>
                </a:solidFill>
                <a:effectLst/>
                <a:uLnTx/>
                <a:uFillTx/>
                <a:latin typeface="Times New Roman" panose="02020603050405020304" pitchFamily="18" charset="0"/>
                <a:ea typeface="Times New Roman" panose="02020603050405020304" pitchFamily="18" charset="0"/>
                <a:cs typeface="+mn-cs"/>
              </a:rPr>
            </a:br>
            <a:r>
              <a:rPr kumimoji="0" lang="en-US" sz="2400" b="0" i="0" u="none" strike="noStrike" kern="1200" cap="none" spc="0" normalizeH="0" baseline="0" noProof="0" dirty="0">
                <a:ln>
                  <a:noFill/>
                </a:ln>
                <a:solidFill>
                  <a:prstClr val="white"/>
                </a:solidFill>
                <a:effectLst/>
                <a:uLnTx/>
                <a:uFillTx/>
                <a:latin typeface="Times New Roman" panose="02020603050405020304" pitchFamily="18" charset="0"/>
                <a:ea typeface="Times New Roman" panose="02020603050405020304" pitchFamily="18" charset="0"/>
                <a:cs typeface="+mn-cs"/>
              </a:rPr>
              <a:t>FOR UNFAMILIAR TERMS</a:t>
            </a:r>
            <a:endParaRPr lang="LID4096" sz="2400" dirty="0"/>
          </a:p>
        </p:txBody>
      </p:sp>
      <p:sp>
        <p:nvSpPr>
          <p:cNvPr id="7" name="TextBox 6">
            <a:extLst>
              <a:ext uri="{FF2B5EF4-FFF2-40B4-BE49-F238E27FC236}">
                <a16:creationId xmlns:a16="http://schemas.microsoft.com/office/drawing/2014/main" id="{E817E713-BC31-0243-B563-D712AFE499EB}"/>
              </a:ext>
            </a:extLst>
          </p:cNvPr>
          <p:cNvSpPr txBox="1"/>
          <p:nvPr/>
        </p:nvSpPr>
        <p:spPr>
          <a:xfrm>
            <a:off x="461108" y="1078523"/>
            <a:ext cx="10808677" cy="4893647"/>
          </a:xfrm>
          <a:prstGeom prst="rect">
            <a:avLst/>
          </a:prstGeom>
          <a:noFill/>
        </p:spPr>
        <p:txBody>
          <a:bodyPr wrap="square">
            <a:spAutoFit/>
          </a:bodyPr>
          <a:lstStyle/>
          <a:p>
            <a:pPr indent="449580" algn="just"/>
            <a:r>
              <a:rPr lang="en-US" sz="2400" dirty="0">
                <a:effectLst/>
                <a:latin typeface="Times New Roman" panose="02020603050405020304" pitchFamily="18" charset="0"/>
                <a:ea typeface="Times New Roman" panose="02020603050405020304" pitchFamily="18" charset="0"/>
              </a:rPr>
              <a:t>Start by reading over the main text with a pen or highlighter. Underline or highlight any terms that may be unfamiliar to the average reader. Underline technical or academic terms that may need to be further explained in more detail outside of the main text. Or you may decide a term needs to be clarified further, even if it’s a term the reader may already recognize. </a:t>
            </a:r>
          </a:p>
          <a:p>
            <a:pPr indent="449580" algn="just"/>
            <a:r>
              <a:rPr lang="en-US" sz="2400" dirty="0">
                <a:effectLst/>
                <a:latin typeface="Times New Roman" panose="02020603050405020304" pitchFamily="18" charset="0"/>
                <a:ea typeface="Times New Roman" panose="02020603050405020304" pitchFamily="18" charset="0"/>
              </a:rPr>
              <a:t>For example, you may notice you have a technical term that describes a process, such as “ionization.” You may then feel the reader needs more clarification on the term in the glossary.</a:t>
            </a:r>
          </a:p>
          <a:p>
            <a:pPr indent="449580" algn="just"/>
            <a:r>
              <a:rPr lang="en-US" sz="2400" dirty="0">
                <a:effectLst/>
                <a:latin typeface="Times New Roman" panose="02020603050405020304" pitchFamily="18" charset="0"/>
                <a:ea typeface="Times New Roman" panose="02020603050405020304" pitchFamily="18" charset="0"/>
              </a:rPr>
              <a:t>You may also have a term that is mentioned </a:t>
            </a:r>
          </a:p>
          <a:p>
            <a:pPr indent="449580" algn="just"/>
            <a:r>
              <a:rPr lang="en-US" sz="2400" dirty="0">
                <a:effectLst/>
                <a:latin typeface="Times New Roman" panose="02020603050405020304" pitchFamily="18" charset="0"/>
                <a:ea typeface="Times New Roman" panose="02020603050405020304" pitchFamily="18" charset="0"/>
              </a:rPr>
              <a:t>in the main text, but not discussed in detail.                                               </a:t>
            </a:r>
          </a:p>
          <a:p>
            <a:pPr indent="449580" algn="just"/>
            <a:r>
              <a:rPr lang="en-US" sz="2400" dirty="0">
                <a:effectLst/>
                <a:latin typeface="Times New Roman" panose="02020603050405020304" pitchFamily="18" charset="0"/>
                <a:ea typeface="Times New Roman" panose="02020603050405020304" pitchFamily="18" charset="0"/>
              </a:rPr>
              <a:t>You may then feel this term could go into </a:t>
            </a:r>
          </a:p>
          <a:p>
            <a:pPr indent="449580" algn="just"/>
            <a:r>
              <a:rPr lang="en-US" sz="2400" dirty="0">
                <a:effectLst/>
                <a:latin typeface="Times New Roman" panose="02020603050405020304" pitchFamily="18" charset="0"/>
                <a:ea typeface="Times New Roman" panose="02020603050405020304" pitchFamily="18" charset="0"/>
              </a:rPr>
              <a:t>the glossary so you can include more information </a:t>
            </a:r>
          </a:p>
          <a:p>
            <a:pPr indent="449580" algn="just"/>
            <a:r>
              <a:rPr lang="en-US" sz="2400" dirty="0">
                <a:effectLst/>
                <a:latin typeface="Times New Roman" panose="02020603050405020304" pitchFamily="18" charset="0"/>
                <a:ea typeface="Times New Roman" panose="02020603050405020304" pitchFamily="18" charset="0"/>
              </a:rPr>
              <a:t>for the reader. </a:t>
            </a:r>
          </a:p>
        </p:txBody>
      </p:sp>
      <p:pic>
        <p:nvPicPr>
          <p:cNvPr id="9" name="Рисунок 8">
            <a:extLst>
              <a:ext uri="{FF2B5EF4-FFF2-40B4-BE49-F238E27FC236}">
                <a16:creationId xmlns:a16="http://schemas.microsoft.com/office/drawing/2014/main" id="{9596ACC8-629C-AE28-9C02-37899298B64A}"/>
              </a:ext>
            </a:extLst>
          </p:cNvPr>
          <p:cNvPicPr>
            <a:picLocks noChangeAspect="1"/>
          </p:cNvPicPr>
          <p:nvPr/>
        </p:nvPicPr>
        <p:blipFill>
          <a:blip r:embed="rId2"/>
          <a:stretch>
            <a:fillRect/>
          </a:stretch>
        </p:blipFill>
        <p:spPr>
          <a:xfrm>
            <a:off x="7571764" y="3878221"/>
            <a:ext cx="4238625" cy="2358456"/>
          </a:xfrm>
          <a:prstGeom prst="rect">
            <a:avLst/>
          </a:prstGeom>
        </p:spPr>
      </p:pic>
    </p:spTree>
    <p:extLst>
      <p:ext uri="{BB962C8B-B14F-4D97-AF65-F5344CB8AC3E}">
        <p14:creationId xmlns:p14="http://schemas.microsoft.com/office/powerpoint/2010/main" val="33328078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237D3DF-5AB2-3FE8-28EE-2DECD9A4764B}"/>
              </a:ext>
            </a:extLst>
          </p:cNvPr>
          <p:cNvSpPr>
            <a:spLocks noGrp="1"/>
          </p:cNvSpPr>
          <p:nvPr>
            <p:ph type="title"/>
          </p:nvPr>
        </p:nvSpPr>
        <p:spPr>
          <a:xfrm>
            <a:off x="646111" y="452718"/>
            <a:ext cx="9404723" cy="532020"/>
          </a:xfrm>
        </p:spPr>
        <p:txBody>
          <a:bodyPr/>
          <a:lstStyle/>
          <a:p>
            <a:pPr algn="ctr"/>
            <a:r>
              <a:rPr kumimoji="0" lang="en-US" sz="2800" b="0" i="0" u="none" strike="noStrike" kern="1200" cap="none" spc="0" normalizeH="0" baseline="0" noProof="0" dirty="0">
                <a:ln>
                  <a:noFill/>
                </a:ln>
                <a:solidFill>
                  <a:prstClr val="white"/>
                </a:solidFill>
                <a:effectLst/>
                <a:uLnTx/>
                <a:uFillTx/>
                <a:latin typeface="Times New Roman" panose="02020603050405020304" pitchFamily="18" charset="0"/>
                <a:ea typeface="Times New Roman" panose="02020603050405020304" pitchFamily="18" charset="0"/>
                <a:cs typeface="+mn-cs"/>
              </a:rPr>
              <a:t>COLLECT THE TERMS FOR THE GLOSSARY</a:t>
            </a:r>
            <a:endParaRPr lang="LID4096" sz="2800" dirty="0"/>
          </a:p>
        </p:txBody>
      </p:sp>
      <p:sp>
        <p:nvSpPr>
          <p:cNvPr id="5" name="TextBox 4">
            <a:extLst>
              <a:ext uri="{FF2B5EF4-FFF2-40B4-BE49-F238E27FC236}">
                <a16:creationId xmlns:a16="http://schemas.microsoft.com/office/drawing/2014/main" id="{30B6F8B1-3EC3-11AA-97DA-D96CC758B5D3}"/>
              </a:ext>
            </a:extLst>
          </p:cNvPr>
          <p:cNvSpPr txBox="1"/>
          <p:nvPr/>
        </p:nvSpPr>
        <p:spPr>
          <a:xfrm>
            <a:off x="500186" y="1100612"/>
            <a:ext cx="10699261" cy="3046988"/>
          </a:xfrm>
          <a:prstGeom prst="rect">
            <a:avLst/>
          </a:prstGeom>
          <a:noFill/>
        </p:spPr>
        <p:txBody>
          <a:bodyPr wrap="square">
            <a:spAutoFit/>
          </a:bodyPr>
          <a:lstStyle/>
          <a:p>
            <a:pPr indent="449580" algn="just"/>
            <a:r>
              <a:rPr lang="en-US" sz="2400" dirty="0">
                <a:effectLst/>
                <a:latin typeface="Times New Roman" panose="02020603050405020304" pitchFamily="18" charset="0"/>
                <a:ea typeface="Times New Roman" panose="02020603050405020304" pitchFamily="18" charset="0"/>
              </a:rPr>
              <a:t>Once you have read over the main text collect all the terms together in one document. Make sure the terms listed cover any concepts or ideas that may be unfamiliar to an average reader.</a:t>
            </a:r>
          </a:p>
          <a:p>
            <a:pPr indent="449580" algn="just"/>
            <a:r>
              <a:rPr lang="en-US" sz="2400" dirty="0">
                <a:effectLst/>
                <a:latin typeface="Times New Roman" panose="02020603050405020304" pitchFamily="18" charset="0"/>
                <a:ea typeface="Times New Roman" panose="02020603050405020304" pitchFamily="18" charset="0"/>
              </a:rPr>
              <a:t>The glossary terms should broad and </a:t>
            </a:r>
            <a:r>
              <a:rPr lang="en-US" sz="2400" dirty="0">
                <a:latin typeface="Times New Roman" panose="02020603050405020304" pitchFamily="18" charset="0"/>
                <a:ea typeface="Times New Roman" panose="02020603050405020304" pitchFamily="18" charset="0"/>
              </a:rPr>
              <a:t>be </a:t>
            </a:r>
            <a:r>
              <a:rPr lang="en-US" sz="2400" dirty="0">
                <a:effectLst/>
                <a:latin typeface="Times New Roman" panose="02020603050405020304" pitchFamily="18" charset="0"/>
                <a:ea typeface="Times New Roman" panose="02020603050405020304" pitchFamily="18" charset="0"/>
              </a:rPr>
              <a:t>useful to a reader, but not excessive. For example, you should have ONE TO TWO PAGES OF TERMS MAXIMUM FOR A FIVE TO SIX-PAGE </a:t>
            </a:r>
            <a:r>
              <a:rPr lang="en-US" sz="2400" dirty="0">
                <a:latin typeface="Times New Roman" panose="02020603050405020304" pitchFamily="18" charset="0"/>
              </a:rPr>
              <a:t>PAPER, unless </a:t>
            </a:r>
            <a:r>
              <a:rPr lang="en-US" sz="2400" dirty="0">
                <a:effectLst/>
                <a:latin typeface="Times New Roman" panose="02020603050405020304" pitchFamily="18" charset="0"/>
                <a:ea typeface="Times New Roman" panose="02020603050405020304" pitchFamily="18" charset="0"/>
              </a:rPr>
              <a:t>there are many academic or technical terms that need to be explained further. Try not to have too many terms in the glossary, as it may not be useful if it covers too much.</a:t>
            </a:r>
          </a:p>
        </p:txBody>
      </p:sp>
      <p:pic>
        <p:nvPicPr>
          <p:cNvPr id="7" name="Рисунок 6">
            <a:extLst>
              <a:ext uri="{FF2B5EF4-FFF2-40B4-BE49-F238E27FC236}">
                <a16:creationId xmlns:a16="http://schemas.microsoft.com/office/drawing/2014/main" id="{A8D0ECF9-D307-FBB5-1A5E-ADAFB766617B}"/>
              </a:ext>
            </a:extLst>
          </p:cNvPr>
          <p:cNvPicPr>
            <a:picLocks noChangeAspect="1"/>
          </p:cNvPicPr>
          <p:nvPr/>
        </p:nvPicPr>
        <p:blipFill>
          <a:blip r:embed="rId2"/>
          <a:stretch>
            <a:fillRect/>
          </a:stretch>
        </p:blipFill>
        <p:spPr>
          <a:xfrm>
            <a:off x="6437442" y="3783618"/>
            <a:ext cx="4596782" cy="3298222"/>
          </a:xfrm>
          <a:prstGeom prst="rect">
            <a:avLst/>
          </a:prstGeom>
        </p:spPr>
      </p:pic>
    </p:spTree>
    <p:extLst>
      <p:ext uri="{BB962C8B-B14F-4D97-AF65-F5344CB8AC3E}">
        <p14:creationId xmlns:p14="http://schemas.microsoft.com/office/powerpoint/2010/main" val="20664656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B035BEA-C70F-DEC9-3319-7E4BC87D72DB}"/>
              </a:ext>
            </a:extLst>
          </p:cNvPr>
          <p:cNvSpPr>
            <a:spLocks noGrp="1"/>
          </p:cNvSpPr>
          <p:nvPr>
            <p:ph type="title"/>
          </p:nvPr>
        </p:nvSpPr>
        <p:spPr>
          <a:xfrm>
            <a:off x="693004" y="154149"/>
            <a:ext cx="9404723" cy="1766851"/>
          </a:xfrm>
        </p:spPr>
        <p:txBody>
          <a:bodyPr/>
          <a:lstStyle/>
          <a:p>
            <a:pPr indent="449580" algn="ctr" fontAlgn="base"/>
            <a:r>
              <a:rPr lang="en-US" sz="2800" b="1" dirty="0">
                <a:solidFill>
                  <a:schemeClr val="tx1"/>
                </a:solidFill>
                <a:effectLst/>
                <a:latin typeface="inherit"/>
                <a:ea typeface="Times New Roman" panose="02020603050405020304" pitchFamily="18" charset="0"/>
              </a:rPr>
              <a:t>CREATING DEFINITIONS </a:t>
            </a:r>
            <a:br>
              <a:rPr lang="en-US" sz="2800" b="1" dirty="0">
                <a:solidFill>
                  <a:schemeClr val="tx1"/>
                </a:solidFill>
                <a:effectLst/>
                <a:latin typeface="inherit"/>
                <a:ea typeface="Times New Roman" panose="02020603050405020304" pitchFamily="18" charset="0"/>
              </a:rPr>
            </a:br>
            <a:r>
              <a:rPr lang="en-US" sz="2800" b="1" dirty="0">
                <a:solidFill>
                  <a:schemeClr val="tx1"/>
                </a:solidFill>
                <a:effectLst/>
                <a:latin typeface="inherit"/>
                <a:ea typeface="Times New Roman" panose="02020603050405020304" pitchFamily="18" charset="0"/>
              </a:rPr>
              <a:t>FOR THE GLOSSARY TERMS</a:t>
            </a:r>
            <a:br>
              <a:rPr lang="en-US" sz="2800" b="1" dirty="0">
                <a:solidFill>
                  <a:schemeClr val="tx1"/>
                </a:solidFill>
                <a:effectLst/>
                <a:latin typeface="inherit"/>
                <a:ea typeface="Times New Roman" panose="02020603050405020304" pitchFamily="18" charset="0"/>
              </a:rPr>
            </a:br>
            <a:r>
              <a:rPr kumimoji="0" lang="en-US" sz="2800" b="0" i="0" u="none" strike="noStrike" kern="1200" cap="none" spc="0" normalizeH="0" baseline="0" noProof="0" dirty="0">
                <a:ln>
                  <a:noFill/>
                </a:ln>
                <a:solidFill>
                  <a:prstClr val="white"/>
                </a:solidFill>
                <a:effectLst/>
                <a:uLnTx/>
                <a:uFillTx/>
                <a:latin typeface="Times New Roman" panose="02020603050405020304" pitchFamily="18" charset="0"/>
                <a:ea typeface="Times New Roman" panose="02020603050405020304" pitchFamily="18" charset="0"/>
                <a:cs typeface="+mn-cs"/>
              </a:rPr>
              <a:t>WRITE A BRIEF SUMMARY FOR EACH TERM </a:t>
            </a:r>
            <a:br>
              <a:rPr lang="en-US" sz="3200" b="1" dirty="0">
                <a:effectLst/>
                <a:latin typeface="Times New Roman" panose="02020603050405020304" pitchFamily="18" charset="0"/>
                <a:ea typeface="Times New Roman" panose="02020603050405020304" pitchFamily="18" charset="0"/>
              </a:rPr>
            </a:br>
            <a:endParaRPr lang="LID4096" sz="3200" dirty="0"/>
          </a:p>
        </p:txBody>
      </p:sp>
      <p:sp>
        <p:nvSpPr>
          <p:cNvPr id="5" name="TextBox 4">
            <a:extLst>
              <a:ext uri="{FF2B5EF4-FFF2-40B4-BE49-F238E27FC236}">
                <a16:creationId xmlns:a16="http://schemas.microsoft.com/office/drawing/2014/main" id="{28B16A48-ECEC-4FC8-0F5B-93478A30C8A9}"/>
              </a:ext>
            </a:extLst>
          </p:cNvPr>
          <p:cNvSpPr txBox="1"/>
          <p:nvPr/>
        </p:nvSpPr>
        <p:spPr>
          <a:xfrm>
            <a:off x="859692" y="1613118"/>
            <a:ext cx="9972430" cy="2246769"/>
          </a:xfrm>
          <a:prstGeom prst="rect">
            <a:avLst/>
          </a:prstGeom>
          <a:noFill/>
        </p:spPr>
        <p:txBody>
          <a:bodyPr wrap="square">
            <a:spAutoFit/>
          </a:bodyPr>
          <a:lstStyle/>
          <a:p>
            <a:pPr indent="449580" algn="just"/>
            <a:r>
              <a:rPr lang="en-US" sz="2800" dirty="0">
                <a:effectLst/>
                <a:latin typeface="Times New Roman" panose="02020603050405020304" pitchFamily="18" charset="0"/>
                <a:ea typeface="Times New Roman" panose="02020603050405020304" pitchFamily="18" charset="0"/>
              </a:rPr>
              <a:t>Once you have identified the terms in the main text that need </a:t>
            </a:r>
          </a:p>
          <a:p>
            <a:pPr indent="449580" algn="just"/>
            <a:r>
              <a:rPr lang="en-US" sz="2800" dirty="0">
                <a:effectLst/>
                <a:latin typeface="Times New Roman" panose="02020603050405020304" pitchFamily="18" charset="0"/>
                <a:ea typeface="Times New Roman" panose="02020603050405020304" pitchFamily="18" charset="0"/>
              </a:rPr>
              <a:t>to be in the glossary. Write out a brief summary for each term. The summary should be BETWEEN TWO TO FOUR SENTENCES TOTAL. Try to keep the summaries for each term short and keep to the point. </a:t>
            </a:r>
          </a:p>
        </p:txBody>
      </p:sp>
      <p:pic>
        <p:nvPicPr>
          <p:cNvPr id="6" name="Рисунок 5">
            <a:extLst>
              <a:ext uri="{FF2B5EF4-FFF2-40B4-BE49-F238E27FC236}">
                <a16:creationId xmlns:a16="http://schemas.microsoft.com/office/drawing/2014/main" id="{817C303C-8378-DFD5-0E29-A9915F6A87FC}"/>
              </a:ext>
            </a:extLst>
          </p:cNvPr>
          <p:cNvPicPr>
            <a:picLocks noChangeAspect="1"/>
          </p:cNvPicPr>
          <p:nvPr/>
        </p:nvPicPr>
        <p:blipFill>
          <a:blip r:embed="rId2"/>
          <a:stretch>
            <a:fillRect/>
          </a:stretch>
        </p:blipFill>
        <p:spPr>
          <a:xfrm>
            <a:off x="6286154" y="3675944"/>
            <a:ext cx="4444369" cy="2621507"/>
          </a:xfrm>
          <a:prstGeom prst="rect">
            <a:avLst/>
          </a:prstGeom>
        </p:spPr>
      </p:pic>
    </p:spTree>
    <p:extLst>
      <p:ext uri="{BB962C8B-B14F-4D97-AF65-F5344CB8AC3E}">
        <p14:creationId xmlns:p14="http://schemas.microsoft.com/office/powerpoint/2010/main" val="5977530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13E3C4D-9631-DFD5-FF5A-39FD03757897}"/>
              </a:ext>
            </a:extLst>
          </p:cNvPr>
          <p:cNvSpPr>
            <a:spLocks noGrp="1"/>
          </p:cNvSpPr>
          <p:nvPr>
            <p:ph type="title"/>
          </p:nvPr>
        </p:nvSpPr>
        <p:spPr>
          <a:xfrm>
            <a:off x="646111" y="245063"/>
            <a:ext cx="9404723" cy="735220"/>
          </a:xfrm>
        </p:spPr>
        <p:txBody>
          <a:bodyPr/>
          <a:lstStyle/>
          <a:p>
            <a:pPr algn="ctr"/>
            <a:r>
              <a:rPr kumimoji="0" lang="en-US" sz="2800" b="0" i="0" u="none" strike="noStrike" kern="1200" cap="none" spc="0" normalizeH="0" baseline="0" noProof="0" dirty="0">
                <a:ln>
                  <a:noFill/>
                </a:ln>
                <a:solidFill>
                  <a:prstClr val="white"/>
                </a:solidFill>
                <a:effectLst/>
                <a:uLnTx/>
                <a:uFillTx/>
                <a:latin typeface="Times New Roman" panose="02020603050405020304" pitchFamily="18" charset="0"/>
                <a:ea typeface="Times New Roman" panose="02020603050405020304" pitchFamily="18" charset="0"/>
                <a:cs typeface="+mn-cs"/>
              </a:rPr>
              <a:t>PLAGIARISM</a:t>
            </a:r>
            <a:endParaRPr lang="LID4096" dirty="0"/>
          </a:p>
        </p:txBody>
      </p:sp>
      <p:sp>
        <p:nvSpPr>
          <p:cNvPr id="5" name="TextBox 4">
            <a:extLst>
              <a:ext uri="{FF2B5EF4-FFF2-40B4-BE49-F238E27FC236}">
                <a16:creationId xmlns:a16="http://schemas.microsoft.com/office/drawing/2014/main" id="{F672415B-3F8A-E2E3-419F-B4AA5C9FDF05}"/>
              </a:ext>
            </a:extLst>
          </p:cNvPr>
          <p:cNvSpPr txBox="1"/>
          <p:nvPr/>
        </p:nvSpPr>
        <p:spPr>
          <a:xfrm>
            <a:off x="375140" y="751344"/>
            <a:ext cx="11004060" cy="2677656"/>
          </a:xfrm>
          <a:prstGeom prst="rect">
            <a:avLst/>
          </a:prstGeom>
          <a:noFill/>
        </p:spPr>
        <p:txBody>
          <a:bodyPr wrap="square">
            <a:spAutoFit/>
          </a:bodyPr>
          <a:lstStyle/>
          <a:p>
            <a:pPr marL="0" marR="0" lvl="0" indent="449580" algn="just"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Times New Roman" panose="02020603050405020304" pitchFamily="18" charset="0"/>
                <a:ea typeface="Times New Roman" panose="02020603050405020304" pitchFamily="18" charset="0"/>
                <a:cs typeface="+mn-cs"/>
              </a:rPr>
              <a:t>You should always write the summary yourself. Do not copy and paste a definition for the term from another source. Copy and pasting an existing definition and claiming it as your own in the glossary can be considered plagiarism.</a:t>
            </a:r>
          </a:p>
          <a:p>
            <a:pPr marL="0" marR="0" lvl="0" indent="449580" algn="just"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Times New Roman" panose="02020603050405020304" pitchFamily="18" charset="0"/>
                <a:ea typeface="Times New Roman" panose="02020603050405020304" pitchFamily="18" charset="0"/>
                <a:cs typeface="+mn-cs"/>
              </a:rPr>
              <a:t>If you do use content from another source in the definition, make sure you cite it properly.</a:t>
            </a:r>
          </a:p>
        </p:txBody>
      </p:sp>
      <p:pic>
        <p:nvPicPr>
          <p:cNvPr id="10242" name="Picture 2">
            <a:extLst>
              <a:ext uri="{FF2B5EF4-FFF2-40B4-BE49-F238E27FC236}">
                <a16:creationId xmlns:a16="http://schemas.microsoft.com/office/drawing/2014/main" id="{42C78290-1076-56A6-AD98-C2BFD10B9F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71846" y="3497529"/>
            <a:ext cx="45720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28209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B5D16CF-7EB9-DC8E-CE5C-AB30C66463DD}"/>
              </a:ext>
            </a:extLst>
          </p:cNvPr>
          <p:cNvSpPr>
            <a:spLocks noGrp="1"/>
          </p:cNvSpPr>
          <p:nvPr>
            <p:ph type="title"/>
          </p:nvPr>
        </p:nvSpPr>
        <p:spPr>
          <a:xfrm>
            <a:off x="716449" y="210441"/>
            <a:ext cx="9404723" cy="1125990"/>
          </a:xfrm>
        </p:spPr>
        <p:txBody>
          <a:bodyPr/>
          <a:lstStyle/>
          <a:p>
            <a:pPr algn="ctr"/>
            <a:r>
              <a:rPr lang="en-US" sz="2800" dirty="0">
                <a:latin typeface="Times New Roman" panose="02020603050405020304" pitchFamily="18" charset="0"/>
                <a:ea typeface="Times New Roman" panose="02020603050405020304" pitchFamily="18" charset="0"/>
              </a:rPr>
              <a:t>KEEP THE DEFINITIONS SIMPLE </a:t>
            </a:r>
            <a:br>
              <a:rPr lang="en-US" sz="2800" dirty="0">
                <a:latin typeface="Times New Roman" panose="02020603050405020304" pitchFamily="18" charset="0"/>
                <a:ea typeface="Times New Roman" panose="02020603050405020304" pitchFamily="18" charset="0"/>
              </a:rPr>
            </a:br>
            <a:r>
              <a:rPr lang="en-US" sz="2800" dirty="0">
                <a:latin typeface="Times New Roman" panose="02020603050405020304" pitchFamily="18" charset="0"/>
                <a:ea typeface="Times New Roman" panose="02020603050405020304" pitchFamily="18" charset="0"/>
              </a:rPr>
              <a:t>AND READER-FRIENDLY</a:t>
            </a:r>
            <a:endParaRPr lang="LID4096" sz="2800" dirty="0"/>
          </a:p>
        </p:txBody>
      </p:sp>
      <p:sp>
        <p:nvSpPr>
          <p:cNvPr id="5" name="TextBox 4">
            <a:extLst>
              <a:ext uri="{FF2B5EF4-FFF2-40B4-BE49-F238E27FC236}">
                <a16:creationId xmlns:a16="http://schemas.microsoft.com/office/drawing/2014/main" id="{D3F5E930-D167-6A8A-F039-5094F554724F}"/>
              </a:ext>
            </a:extLst>
          </p:cNvPr>
          <p:cNvSpPr txBox="1"/>
          <p:nvPr/>
        </p:nvSpPr>
        <p:spPr>
          <a:xfrm>
            <a:off x="716449" y="1175379"/>
            <a:ext cx="11121292" cy="1815882"/>
          </a:xfrm>
          <a:prstGeom prst="rect">
            <a:avLst/>
          </a:prstGeom>
          <a:noFill/>
        </p:spPr>
        <p:txBody>
          <a:bodyPr wrap="square">
            <a:spAutoFit/>
          </a:bodyPr>
          <a:lstStyle/>
          <a:p>
            <a:pPr indent="449580" algn="just"/>
            <a:r>
              <a:rPr lang="en-US" sz="2800" dirty="0">
                <a:effectLst/>
                <a:latin typeface="Times New Roman" panose="02020603050405020304" pitchFamily="18" charset="0"/>
                <a:ea typeface="Times New Roman" panose="02020603050405020304" pitchFamily="18" charset="0"/>
              </a:rPr>
              <a:t>Make sure the definitions are clear and tailored for the average reader. Do not use technical terms to define a term, as this will likely just confuse your reader. The definition should explain what the term means in the context of the main text in the simplest way possible. </a:t>
            </a:r>
          </a:p>
        </p:txBody>
      </p:sp>
      <p:pic>
        <p:nvPicPr>
          <p:cNvPr id="6" name="Рисунок 5">
            <a:extLst>
              <a:ext uri="{FF2B5EF4-FFF2-40B4-BE49-F238E27FC236}">
                <a16:creationId xmlns:a16="http://schemas.microsoft.com/office/drawing/2014/main" id="{07870A58-8249-AA34-66D7-6387A0860C1D}"/>
              </a:ext>
            </a:extLst>
          </p:cNvPr>
          <p:cNvPicPr>
            <a:picLocks noChangeAspect="1"/>
          </p:cNvPicPr>
          <p:nvPr/>
        </p:nvPicPr>
        <p:blipFill>
          <a:blip r:embed="rId2"/>
          <a:stretch>
            <a:fillRect/>
          </a:stretch>
        </p:blipFill>
        <p:spPr>
          <a:xfrm>
            <a:off x="6277095" y="3266832"/>
            <a:ext cx="4638430" cy="3052482"/>
          </a:xfrm>
          <a:prstGeom prst="rect">
            <a:avLst/>
          </a:prstGeom>
        </p:spPr>
      </p:pic>
    </p:spTree>
    <p:extLst>
      <p:ext uri="{BB962C8B-B14F-4D97-AF65-F5344CB8AC3E}">
        <p14:creationId xmlns:p14="http://schemas.microsoft.com/office/powerpoint/2010/main" val="39814915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65AE609-3B93-81A7-EEF4-8518C262CC61}"/>
              </a:ext>
            </a:extLst>
          </p:cNvPr>
          <p:cNvSpPr>
            <a:spLocks noGrp="1"/>
          </p:cNvSpPr>
          <p:nvPr>
            <p:ph type="title"/>
          </p:nvPr>
        </p:nvSpPr>
        <p:spPr>
          <a:xfrm>
            <a:off x="703385" y="163549"/>
            <a:ext cx="9404723" cy="1188513"/>
          </a:xfrm>
        </p:spPr>
        <p:txBody>
          <a:bodyPr/>
          <a:lstStyle/>
          <a:p>
            <a:pPr algn="ctr"/>
            <a:r>
              <a:rPr kumimoji="0" lang="en-US" sz="2800" b="0" i="0" u="none" strike="noStrike" kern="1200" cap="none" spc="0" normalizeH="0" baseline="0" noProof="0" dirty="0">
                <a:ln>
                  <a:noFill/>
                </a:ln>
                <a:solidFill>
                  <a:prstClr val="white"/>
                </a:solidFill>
                <a:effectLst/>
                <a:uLnTx/>
                <a:uFillTx/>
                <a:latin typeface="Times New Roman" panose="02020603050405020304" pitchFamily="18" charset="0"/>
                <a:ea typeface="Times New Roman" panose="02020603050405020304" pitchFamily="18" charset="0"/>
                <a:cs typeface="+mn-cs"/>
              </a:rPr>
              <a:t>DO NOT USE ABBREVIATIONS </a:t>
            </a:r>
            <a:br>
              <a:rPr kumimoji="0" lang="ru-RU" sz="2800" b="0" i="0" u="none" strike="noStrike" kern="1200" cap="none" spc="0" normalizeH="0" baseline="0" noProof="0" dirty="0">
                <a:ln>
                  <a:noFill/>
                </a:ln>
                <a:solidFill>
                  <a:prstClr val="white"/>
                </a:solidFill>
                <a:effectLst/>
                <a:uLnTx/>
                <a:uFillTx/>
                <a:latin typeface="Times New Roman" panose="02020603050405020304" pitchFamily="18" charset="0"/>
                <a:ea typeface="Times New Roman" panose="02020603050405020304" pitchFamily="18" charset="0"/>
                <a:cs typeface="+mn-cs"/>
              </a:rPr>
            </a:br>
            <a:r>
              <a:rPr kumimoji="0" lang="en-US" sz="2800" b="0" i="0" u="none" strike="noStrike" kern="1200" cap="none" spc="0" normalizeH="0" baseline="0" noProof="0" dirty="0">
                <a:ln>
                  <a:noFill/>
                </a:ln>
                <a:solidFill>
                  <a:prstClr val="white"/>
                </a:solidFill>
                <a:effectLst/>
                <a:uLnTx/>
                <a:uFillTx/>
                <a:latin typeface="Times New Roman" panose="02020603050405020304" pitchFamily="18" charset="0"/>
                <a:ea typeface="Times New Roman" panose="02020603050405020304" pitchFamily="18" charset="0"/>
                <a:cs typeface="+mn-cs"/>
              </a:rPr>
              <a:t>IN THE GLOSSARY</a:t>
            </a:r>
            <a:endParaRPr lang="LID4096" sz="2800" dirty="0"/>
          </a:p>
        </p:txBody>
      </p:sp>
      <p:sp>
        <p:nvSpPr>
          <p:cNvPr id="5" name="TextBox 4">
            <a:extLst>
              <a:ext uri="{FF2B5EF4-FFF2-40B4-BE49-F238E27FC236}">
                <a16:creationId xmlns:a16="http://schemas.microsoft.com/office/drawing/2014/main" id="{02E6BA5A-6717-9182-FB09-C4D971C79AFE}"/>
              </a:ext>
            </a:extLst>
          </p:cNvPr>
          <p:cNvSpPr txBox="1"/>
          <p:nvPr/>
        </p:nvSpPr>
        <p:spPr>
          <a:xfrm>
            <a:off x="765908" y="1228397"/>
            <a:ext cx="10511691" cy="4401205"/>
          </a:xfrm>
          <a:prstGeom prst="rect">
            <a:avLst/>
          </a:prstGeom>
          <a:noFill/>
        </p:spPr>
        <p:txBody>
          <a:bodyPr wrap="square">
            <a:spAutoFit/>
          </a:bodyPr>
          <a:lstStyle/>
          <a:p>
            <a:pPr indent="449580" algn="just"/>
            <a:r>
              <a:rPr lang="en-US" sz="2800" dirty="0">
                <a:effectLst/>
                <a:latin typeface="Times New Roman" panose="02020603050405020304" pitchFamily="18" charset="0"/>
                <a:ea typeface="Times New Roman" panose="02020603050405020304" pitchFamily="18" charset="0"/>
              </a:rPr>
              <a:t>Abbreviations should go in a separate list called “List of Abbreviations.” They do not belong in a glossary, as doing this can end up confusing the reader. If you have a lot of abbreviations in the main text, they should go in a list separate from the glossary. </a:t>
            </a:r>
            <a:endParaRPr lang="ru-RU" sz="2800" dirty="0">
              <a:effectLst/>
              <a:latin typeface="Times New Roman" panose="02020603050405020304" pitchFamily="18" charset="0"/>
              <a:ea typeface="Times New Roman" panose="02020603050405020304" pitchFamily="18" charset="0"/>
            </a:endParaRPr>
          </a:p>
          <a:p>
            <a:pPr indent="449580" algn="just"/>
            <a:r>
              <a:rPr lang="en-US" sz="2800" dirty="0">
                <a:effectLst/>
                <a:latin typeface="Times New Roman" panose="02020603050405020304" pitchFamily="18" charset="0"/>
                <a:ea typeface="Times New Roman" panose="02020603050405020304" pitchFamily="18" charset="0"/>
              </a:rPr>
              <a:t>If you only have a small number of abbreviations in the main text, you can define them in the main text.</a:t>
            </a:r>
          </a:p>
          <a:p>
            <a:pPr indent="449580" algn="just"/>
            <a:r>
              <a:rPr lang="en-US" sz="2800" dirty="0">
                <a:effectLst/>
                <a:latin typeface="Times New Roman" panose="02020603050405020304" pitchFamily="18" charset="0"/>
                <a:ea typeface="Times New Roman" panose="02020603050405020304" pitchFamily="18" charset="0"/>
              </a:rPr>
              <a:t>For example, you may have the abbreviation “RPG” in the text one or two times. You may then define it in the text on first use and then use the abbreviation moving forward in the text: “Role-playing game (RPG).”</a:t>
            </a:r>
          </a:p>
        </p:txBody>
      </p:sp>
    </p:spTree>
    <p:extLst>
      <p:ext uri="{BB962C8B-B14F-4D97-AF65-F5344CB8AC3E}">
        <p14:creationId xmlns:p14="http://schemas.microsoft.com/office/powerpoint/2010/main" val="22205892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98806F9-7E97-CA05-FE44-52AF0815A38F}"/>
              </a:ext>
            </a:extLst>
          </p:cNvPr>
          <p:cNvSpPr>
            <a:spLocks noGrp="1"/>
          </p:cNvSpPr>
          <p:nvPr>
            <p:ph type="title"/>
          </p:nvPr>
        </p:nvSpPr>
        <p:spPr>
          <a:xfrm>
            <a:off x="685188" y="241703"/>
            <a:ext cx="9404723" cy="688328"/>
          </a:xfrm>
        </p:spPr>
        <p:txBody>
          <a:bodyPr/>
          <a:lstStyle/>
          <a:p>
            <a:pPr algn="ctr"/>
            <a:r>
              <a:rPr lang="en-US" sz="2800" dirty="0">
                <a:latin typeface="Times New Roman" panose="02020603050405020304" pitchFamily="18" charset="0"/>
                <a:cs typeface="Times New Roman" panose="02020603050405020304" pitchFamily="18" charset="0"/>
              </a:rPr>
              <a:t>ABBREVIATIONS AND ACHRONYMS</a:t>
            </a:r>
            <a:endParaRPr lang="LID4096" sz="28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53C41BD7-14D1-438B-43B4-466504D2D7C7}"/>
              </a:ext>
            </a:extLst>
          </p:cNvPr>
          <p:cNvSpPr txBox="1"/>
          <p:nvPr/>
        </p:nvSpPr>
        <p:spPr>
          <a:xfrm>
            <a:off x="350533" y="1055078"/>
            <a:ext cx="10074031" cy="2677656"/>
          </a:xfrm>
          <a:prstGeom prst="rect">
            <a:avLst/>
          </a:prstGeom>
          <a:noFill/>
        </p:spPr>
        <p:txBody>
          <a:bodyPr wrap="square">
            <a:spAutoFit/>
          </a:bodyPr>
          <a:lstStyle>
            <a:defPPr>
              <a:defRPr lang="en-US"/>
            </a:defPPr>
            <a:lvl1pPr>
              <a:defRPr kumimoji="0" sz="2800" b="0" i="0" u="none" strike="noStrike" cap="none" spc="0" normalizeH="0" baseline="0">
                <a:ln>
                  <a:noFill/>
                </a:ln>
                <a:solidFill>
                  <a:srgbClr val="EBEBEB"/>
                </a:solidFill>
                <a:effectLst/>
                <a:uLnTx/>
                <a:uFillTx/>
                <a:latin typeface="Century Gothic" panose="020B0502020202020204"/>
                <a:ea typeface="+mj-ea"/>
                <a:cs typeface="+mj-cs"/>
              </a:defRPr>
            </a:lvl1pPr>
          </a:lstStyle>
          <a:p>
            <a:r>
              <a:rPr lang="en-US" dirty="0">
                <a:latin typeface="Times New Roman" panose="02020603050405020304" pitchFamily="18" charset="0"/>
                <a:cs typeface="Times New Roman" panose="02020603050405020304" pitchFamily="18" charset="0"/>
              </a:rPr>
              <a:t>There are many common abbreviations that are used in academic and technical texts. Understanding their meaning will help to understand the text better. </a:t>
            </a:r>
          </a:p>
          <a:p>
            <a:r>
              <a:rPr lang="en-US" dirty="0">
                <a:latin typeface="Times New Roman" panose="02020603050405020304" pitchFamily="18" charset="0"/>
                <a:cs typeface="Times New Roman" panose="02020603050405020304" pitchFamily="18" charset="0"/>
              </a:rPr>
              <a:t>Some abbreviations are said as individual letters, e.g. BBC. Some are </a:t>
            </a:r>
            <a:r>
              <a:rPr lang="en-US" dirty="0" err="1">
                <a:latin typeface="Times New Roman" panose="02020603050405020304" pitchFamily="18" charset="0"/>
                <a:cs typeface="Times New Roman" panose="02020603050405020304" pitchFamily="18" charset="0"/>
              </a:rPr>
              <a:t>achronyms</a:t>
            </a:r>
            <a:r>
              <a:rPr lang="en-US" dirty="0">
                <a:latin typeface="Times New Roman" panose="02020603050405020304" pitchFamily="18" charset="0"/>
                <a:cs typeface="Times New Roman" panose="02020603050405020304" pitchFamily="18" charset="0"/>
              </a:rPr>
              <a:t>, that is said as words, e.g. OPEC. </a:t>
            </a:r>
          </a:p>
          <a:p>
            <a:endParaRPr lang="LID4096" dirty="0"/>
          </a:p>
        </p:txBody>
      </p:sp>
      <p:pic>
        <p:nvPicPr>
          <p:cNvPr id="11266" name="Picture 2">
            <a:extLst>
              <a:ext uri="{FF2B5EF4-FFF2-40B4-BE49-F238E27FC236}">
                <a16:creationId xmlns:a16="http://schemas.microsoft.com/office/drawing/2014/main" id="{5CA0BC82-AD4A-604B-9964-FC689EEEA9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33477" y="3524738"/>
            <a:ext cx="5398965" cy="32478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6851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DCBE02E-D80D-C46D-7643-DE7D4E6C9025}"/>
              </a:ext>
            </a:extLst>
          </p:cNvPr>
          <p:cNvSpPr>
            <a:spLocks noGrp="1"/>
          </p:cNvSpPr>
          <p:nvPr>
            <p:ph type="title"/>
          </p:nvPr>
        </p:nvSpPr>
        <p:spPr>
          <a:xfrm>
            <a:off x="646111" y="452718"/>
            <a:ext cx="9404723" cy="969682"/>
          </a:xfrm>
        </p:spPr>
        <p:txBody>
          <a:bodyPr/>
          <a:lstStyle/>
          <a:p>
            <a:r>
              <a:rPr lang="en-US" sz="2800" dirty="0">
                <a:latin typeface="Times New Roman" panose="02020603050405020304" pitchFamily="18" charset="0"/>
                <a:cs typeface="Times New Roman" panose="02020603050405020304" pitchFamily="18" charset="0"/>
              </a:rPr>
              <a:t>Match abbreviations 1-8 with their meanings a- h. Check your answer in a dictionary.</a:t>
            </a:r>
            <a:endParaRPr lang="LID4096" sz="2800" dirty="0">
              <a:latin typeface="Times New Roman" panose="02020603050405020304" pitchFamily="18" charset="0"/>
              <a:cs typeface="Times New Roman" panose="02020603050405020304" pitchFamily="18" charset="0"/>
            </a:endParaRPr>
          </a:p>
        </p:txBody>
      </p:sp>
      <p:pic>
        <p:nvPicPr>
          <p:cNvPr id="7" name="Рисунок 6">
            <a:extLst>
              <a:ext uri="{FF2B5EF4-FFF2-40B4-BE49-F238E27FC236}">
                <a16:creationId xmlns:a16="http://schemas.microsoft.com/office/drawing/2014/main" id="{7B81945E-CBCD-AB6E-71B4-ED2522D2C001}"/>
              </a:ext>
            </a:extLst>
          </p:cNvPr>
          <p:cNvPicPr>
            <a:picLocks noChangeAspect="1"/>
          </p:cNvPicPr>
          <p:nvPr/>
        </p:nvPicPr>
        <p:blipFill>
          <a:blip r:embed="rId2"/>
          <a:stretch>
            <a:fillRect/>
          </a:stretch>
        </p:blipFill>
        <p:spPr>
          <a:xfrm>
            <a:off x="1467582" y="1555262"/>
            <a:ext cx="8900952" cy="4611076"/>
          </a:xfrm>
          <a:prstGeom prst="rect">
            <a:avLst/>
          </a:prstGeom>
        </p:spPr>
      </p:pic>
    </p:spTree>
    <p:extLst>
      <p:ext uri="{BB962C8B-B14F-4D97-AF65-F5344CB8AC3E}">
        <p14:creationId xmlns:p14="http://schemas.microsoft.com/office/powerpoint/2010/main" val="18550502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0686B62-1FEB-43E1-858C-F683B9C9D9D7}"/>
              </a:ext>
            </a:extLst>
          </p:cNvPr>
          <p:cNvSpPr>
            <a:spLocks noGrp="1"/>
          </p:cNvSpPr>
          <p:nvPr>
            <p:ph type="title"/>
          </p:nvPr>
        </p:nvSpPr>
        <p:spPr>
          <a:xfrm>
            <a:off x="646111" y="452718"/>
            <a:ext cx="9404723" cy="657067"/>
          </a:xfrm>
        </p:spPr>
        <p:txBody>
          <a:bodyPr/>
          <a:lstStyle/>
          <a:p>
            <a:pPr algn="ctr"/>
            <a:r>
              <a:rPr lang="en-US" sz="2800" dirty="0">
                <a:latin typeface="Times New Roman" panose="02020603050405020304" pitchFamily="18" charset="0"/>
                <a:cs typeface="Times New Roman" panose="02020603050405020304" pitchFamily="18" charset="0"/>
              </a:rPr>
              <a:t>Complete the sentences using abbreviations</a:t>
            </a:r>
            <a:endParaRPr lang="LID4096" sz="2800" dirty="0">
              <a:latin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a16="http://schemas.microsoft.com/office/drawing/2014/main" id="{CC1A2249-6906-F2C7-7126-DDC2C363C306}"/>
              </a:ext>
            </a:extLst>
          </p:cNvPr>
          <p:cNvPicPr>
            <a:picLocks noChangeAspect="1"/>
          </p:cNvPicPr>
          <p:nvPr/>
        </p:nvPicPr>
        <p:blipFill>
          <a:blip r:embed="rId2"/>
          <a:stretch>
            <a:fillRect/>
          </a:stretch>
        </p:blipFill>
        <p:spPr>
          <a:xfrm>
            <a:off x="1557337" y="1647825"/>
            <a:ext cx="9077325" cy="4757457"/>
          </a:xfrm>
          <a:prstGeom prst="rect">
            <a:avLst/>
          </a:prstGeom>
        </p:spPr>
      </p:pic>
    </p:spTree>
    <p:extLst>
      <p:ext uri="{BB962C8B-B14F-4D97-AF65-F5344CB8AC3E}">
        <p14:creationId xmlns:p14="http://schemas.microsoft.com/office/powerpoint/2010/main" val="32810863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3BB2226-5AF1-66EF-02CE-CDF22A4B324E}"/>
              </a:ext>
            </a:extLst>
          </p:cNvPr>
          <p:cNvSpPr>
            <a:spLocks noGrp="1"/>
          </p:cNvSpPr>
          <p:nvPr>
            <p:ph type="title"/>
          </p:nvPr>
        </p:nvSpPr>
        <p:spPr>
          <a:xfrm>
            <a:off x="716449" y="163786"/>
            <a:ext cx="9404723" cy="1227015"/>
          </a:xfrm>
        </p:spPr>
        <p:txBody>
          <a:bodyPr/>
          <a:lstStyle/>
          <a:p>
            <a:pPr algn="ctr"/>
            <a:r>
              <a:rPr lang="en-US" sz="2400" b="1" dirty="0">
                <a:effectLst/>
                <a:latin typeface="Times New Roman" panose="02020603050405020304" pitchFamily="18" charset="0"/>
                <a:ea typeface="Times New Roman" panose="02020603050405020304" pitchFamily="18" charset="0"/>
              </a:rPr>
              <a:t>FORMATTING THE GLOSSARY</a:t>
            </a:r>
            <a:br>
              <a:rPr lang="en-US" sz="2000" b="1" dirty="0">
                <a:effectLst/>
                <a:latin typeface="Times New Roman" panose="02020603050405020304" pitchFamily="18" charset="0"/>
                <a:ea typeface="Times New Roman" panose="02020603050405020304" pitchFamily="18" charset="0"/>
              </a:rPr>
            </a:br>
            <a:br>
              <a:rPr lang="ru-RU" sz="2000" b="1" dirty="0">
                <a:effectLst/>
                <a:latin typeface="Times New Roman" panose="02020603050405020304" pitchFamily="18" charset="0"/>
                <a:ea typeface="Times New Roman" panose="02020603050405020304" pitchFamily="18" charset="0"/>
              </a:rPr>
            </a:br>
            <a:endParaRPr lang="LID4096" sz="2000" dirty="0"/>
          </a:p>
        </p:txBody>
      </p:sp>
      <p:sp>
        <p:nvSpPr>
          <p:cNvPr id="8" name="TextBox 7">
            <a:extLst>
              <a:ext uri="{FF2B5EF4-FFF2-40B4-BE49-F238E27FC236}">
                <a16:creationId xmlns:a16="http://schemas.microsoft.com/office/drawing/2014/main" id="{53A8BC7B-BF00-6440-9C01-28FB3653CE6B}"/>
              </a:ext>
            </a:extLst>
          </p:cNvPr>
          <p:cNvSpPr txBox="1"/>
          <p:nvPr/>
        </p:nvSpPr>
        <p:spPr>
          <a:xfrm>
            <a:off x="1057644" y="1240395"/>
            <a:ext cx="10417907" cy="2246769"/>
          </a:xfrm>
          <a:prstGeom prst="rect">
            <a:avLst/>
          </a:prstGeom>
          <a:noFill/>
        </p:spPr>
        <p:txBody>
          <a:bodyPr wrap="square">
            <a:spAutoFit/>
          </a:bodyPr>
          <a:lstStyle/>
          <a:p>
            <a:pPr marL="342900" indent="-342900">
              <a:buFontTx/>
              <a:buChar char="-"/>
            </a:pPr>
            <a:r>
              <a:rPr kumimoji="0" lang="en-US" sz="2000" b="0" i="0" u="none" strike="noStrike" kern="1200" cap="none" spc="0" normalizeH="0" baseline="0" noProof="0" dirty="0">
                <a:ln>
                  <a:noFill/>
                </a:ln>
                <a:solidFill>
                  <a:srgbClr val="EBEBEB"/>
                </a:solidFill>
                <a:effectLst/>
                <a:uLnTx/>
                <a:uFillTx/>
                <a:latin typeface="Times New Roman" panose="02020603050405020304" pitchFamily="18" charset="0"/>
                <a:ea typeface="Times New Roman" panose="02020603050405020304" pitchFamily="18" charset="0"/>
                <a:cs typeface="+mj-cs"/>
              </a:rPr>
              <a:t>PUT THE TERMS IN ALPHABETICAL ORDER</a:t>
            </a:r>
          </a:p>
          <a:p>
            <a:pPr marL="342900" indent="-342900">
              <a:buFontTx/>
              <a:buChar char="-"/>
            </a:pPr>
            <a:endParaRPr kumimoji="0" lang="en-US" sz="2000" b="0" i="0" u="none" strike="noStrike" kern="1200" cap="none" spc="0" normalizeH="0" baseline="0" noProof="0" dirty="0">
              <a:ln>
                <a:noFill/>
              </a:ln>
              <a:solidFill>
                <a:srgbClr val="EBEBEB"/>
              </a:solidFill>
              <a:effectLst/>
              <a:uLnTx/>
              <a:uFillTx/>
              <a:latin typeface="Times New Roman" panose="02020603050405020304" pitchFamily="18" charset="0"/>
              <a:ea typeface="Times New Roman" panose="02020603050405020304" pitchFamily="18" charset="0"/>
              <a:cs typeface="+mj-cs"/>
            </a:endParaRPr>
          </a:p>
          <a:p>
            <a:pPr marL="342900" indent="-342900">
              <a:buFontTx/>
              <a:buChar char="-"/>
            </a:pPr>
            <a:r>
              <a:rPr kumimoji="0" lang="en-US" sz="2000" b="0" i="0" u="none" strike="noStrike" kern="1200" cap="none" spc="0" normalizeH="0" baseline="0" noProof="0" dirty="0">
                <a:ln>
                  <a:noFill/>
                </a:ln>
                <a:solidFill>
                  <a:srgbClr val="EBEBEB"/>
                </a:solidFill>
                <a:effectLst/>
                <a:uLnTx/>
                <a:uFillTx/>
                <a:latin typeface="Times New Roman" panose="02020603050405020304" pitchFamily="18" charset="0"/>
                <a:ea typeface="Times New Roman" panose="02020603050405020304" pitchFamily="18" charset="0"/>
                <a:cs typeface="+mj-cs"/>
              </a:rPr>
              <a:t>SEPARATE THE TERMS WITH BULLET POINTS OR SPACING</a:t>
            </a:r>
          </a:p>
          <a:p>
            <a:pPr marL="342900" indent="-342900">
              <a:buFontTx/>
              <a:buChar char="-"/>
            </a:pPr>
            <a:endParaRPr kumimoji="0" lang="en-US" sz="2000" b="0" i="0" u="none" strike="noStrike" kern="1200" cap="none" spc="0" normalizeH="0" baseline="0" noProof="0" dirty="0">
              <a:ln>
                <a:noFill/>
              </a:ln>
              <a:solidFill>
                <a:srgbClr val="EBEBEB"/>
              </a:solidFill>
              <a:effectLst/>
              <a:uLnTx/>
              <a:uFillTx/>
              <a:latin typeface="Times New Roman" panose="02020603050405020304" pitchFamily="18" charset="0"/>
              <a:ea typeface="Times New Roman" panose="02020603050405020304" pitchFamily="18" charset="0"/>
              <a:cs typeface="+mj-cs"/>
            </a:endParaRPr>
          </a:p>
          <a:p>
            <a:pPr marL="342900" indent="-342900">
              <a:buFontTx/>
              <a:buChar char="-"/>
            </a:pPr>
            <a:r>
              <a:rPr kumimoji="0" lang="en-US" sz="2000" b="0" i="0" u="none" strike="noStrike" kern="1200" cap="none" spc="0" normalizeH="0" baseline="0" noProof="0" dirty="0">
                <a:ln>
                  <a:noFill/>
                </a:ln>
                <a:solidFill>
                  <a:prstClr val="white"/>
                </a:solidFill>
                <a:effectLst/>
                <a:uLnTx/>
                <a:uFillTx/>
                <a:latin typeface="Times New Roman" panose="02020603050405020304" pitchFamily="18" charset="0"/>
                <a:ea typeface="Times New Roman" panose="02020603050405020304" pitchFamily="18" charset="0"/>
                <a:cs typeface="+mj-cs"/>
              </a:rPr>
              <a:t>ITALICIZE OR BOLD THE TERMS IN THE GLOSSARY</a:t>
            </a:r>
          </a:p>
          <a:p>
            <a:pPr marL="342900" indent="-342900">
              <a:buFontTx/>
              <a:buChar char="-"/>
            </a:pPr>
            <a:endParaRPr kumimoji="0" lang="en-US" sz="2000" b="0" i="0" u="none" strike="noStrike" kern="1200" cap="none" spc="0" normalizeH="0" baseline="0" noProof="0" dirty="0">
              <a:ln>
                <a:noFill/>
              </a:ln>
              <a:solidFill>
                <a:prstClr val="white"/>
              </a:solidFill>
              <a:effectLst/>
              <a:uLnTx/>
              <a:uFillTx/>
              <a:latin typeface="Times New Roman" panose="02020603050405020304" pitchFamily="18" charset="0"/>
              <a:ea typeface="Times New Roman" panose="02020603050405020304" pitchFamily="18" charset="0"/>
              <a:cs typeface="+mj-cs"/>
            </a:endParaRPr>
          </a:p>
          <a:p>
            <a:r>
              <a:rPr kumimoji="0" lang="en-US" sz="2000" b="0" i="0" u="none" strike="noStrike" kern="1200" cap="none" spc="0" normalizeH="0" baseline="0" noProof="0" dirty="0">
                <a:ln>
                  <a:noFill/>
                </a:ln>
                <a:solidFill>
                  <a:prstClr val="white"/>
                </a:solidFill>
                <a:effectLst/>
                <a:uLnTx/>
                <a:uFillTx/>
                <a:latin typeface="Times New Roman" panose="02020603050405020304" pitchFamily="18" charset="0"/>
                <a:ea typeface="Times New Roman" panose="02020603050405020304" pitchFamily="18" charset="0"/>
                <a:cs typeface="+mj-cs"/>
              </a:rPr>
              <a:t>- PLACE THE GLOSSARY BEFORE OR AFTER THE MAIN TEXT</a:t>
            </a:r>
            <a:endParaRPr lang="LID4096" sz="2000" dirty="0"/>
          </a:p>
        </p:txBody>
      </p:sp>
    </p:spTree>
    <p:extLst>
      <p:ext uri="{BB962C8B-B14F-4D97-AF65-F5344CB8AC3E}">
        <p14:creationId xmlns:p14="http://schemas.microsoft.com/office/powerpoint/2010/main" val="4833252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150BE79-0E7B-5245-3775-2C4D85B63D1B}"/>
              </a:ext>
            </a:extLst>
          </p:cNvPr>
          <p:cNvSpPr>
            <a:spLocks noGrp="1"/>
          </p:cNvSpPr>
          <p:nvPr>
            <p:ph type="title"/>
          </p:nvPr>
        </p:nvSpPr>
        <p:spPr>
          <a:xfrm>
            <a:off x="653927" y="210441"/>
            <a:ext cx="9404723" cy="321005"/>
          </a:xfrm>
        </p:spPr>
        <p:txBody>
          <a:bodyPr/>
          <a:lstStyle/>
          <a:p>
            <a:pPr algn="ctr"/>
            <a:r>
              <a:rPr kumimoji="0" lang="en-US" sz="2000" b="0" i="0" u="none" strike="noStrike" kern="1200" cap="none" spc="0" normalizeH="0" baseline="0" noProof="0" dirty="0">
                <a:ln>
                  <a:noFill/>
                </a:ln>
                <a:solidFill>
                  <a:srgbClr val="EBEBEB"/>
                </a:solidFill>
                <a:effectLst/>
                <a:uLnTx/>
                <a:uFillTx/>
                <a:latin typeface="Times New Roman" panose="02020603050405020304" pitchFamily="18" charset="0"/>
                <a:ea typeface="Times New Roman" panose="02020603050405020304" pitchFamily="18" charset="0"/>
                <a:cs typeface="+mj-cs"/>
              </a:rPr>
              <a:t>PUT THE TERMS IN ALPHABETICAL ORDER</a:t>
            </a:r>
            <a:endParaRPr lang="LID4096" dirty="0"/>
          </a:p>
        </p:txBody>
      </p:sp>
      <p:sp>
        <p:nvSpPr>
          <p:cNvPr id="5" name="TextBox 4">
            <a:extLst>
              <a:ext uri="{FF2B5EF4-FFF2-40B4-BE49-F238E27FC236}">
                <a16:creationId xmlns:a16="http://schemas.microsoft.com/office/drawing/2014/main" id="{C013BEC3-D371-549B-7FA2-401B997F8284}"/>
              </a:ext>
            </a:extLst>
          </p:cNvPr>
          <p:cNvSpPr txBox="1"/>
          <p:nvPr/>
        </p:nvSpPr>
        <p:spPr>
          <a:xfrm>
            <a:off x="1047262" y="791649"/>
            <a:ext cx="9269046" cy="3416320"/>
          </a:xfrm>
          <a:prstGeom prst="rect">
            <a:avLst/>
          </a:prstGeom>
          <a:noFill/>
        </p:spPr>
        <p:txBody>
          <a:bodyPr wrap="square">
            <a:spAutoFit/>
          </a:bodyPr>
          <a:lstStyle/>
          <a:p>
            <a:pPr marL="0" marR="0" lvl="0" indent="449580" algn="just"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Times New Roman" panose="02020603050405020304" pitchFamily="18" charset="0"/>
                <a:ea typeface="Times New Roman" panose="02020603050405020304" pitchFamily="18" charset="0"/>
                <a:cs typeface="+mn-cs"/>
              </a:rPr>
              <a:t>Once the definitions for the terms have been completed, you should place the terms in alphabetical order, starting with “A” and ending with “Z.” Having the glossary terms in alphabetical order will make it easier for the reader to flip through the terms to find the one they are looking for. </a:t>
            </a:r>
          </a:p>
          <a:p>
            <a:pPr marL="0" marR="0" lvl="0" indent="449580" algn="just"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Times New Roman" panose="02020603050405020304" pitchFamily="18" charset="0"/>
                <a:ea typeface="Times New Roman" panose="02020603050405020304" pitchFamily="18" charset="0"/>
                <a:cs typeface="+mn-cs"/>
              </a:rPr>
              <a:t>Make sure you order the terms by first letter and then by the second letter in the term. For example, in the “A” section of the glossary, “Apple” will appear before “Arrange,” as “p” appears before “r” in the alphabet. If a term has multiple words, use the first word in the phrase to determine where to put it in the glossary.</a:t>
            </a:r>
          </a:p>
        </p:txBody>
      </p:sp>
      <p:pic>
        <p:nvPicPr>
          <p:cNvPr id="6" name="Рисунок 5">
            <a:extLst>
              <a:ext uri="{FF2B5EF4-FFF2-40B4-BE49-F238E27FC236}">
                <a16:creationId xmlns:a16="http://schemas.microsoft.com/office/drawing/2014/main" id="{8E16169A-98BD-241F-9755-D5267C56208C}"/>
              </a:ext>
            </a:extLst>
          </p:cNvPr>
          <p:cNvPicPr>
            <a:picLocks noChangeAspect="1"/>
          </p:cNvPicPr>
          <p:nvPr/>
        </p:nvPicPr>
        <p:blipFill>
          <a:blip r:embed="rId2"/>
          <a:stretch>
            <a:fillRect/>
          </a:stretch>
        </p:blipFill>
        <p:spPr>
          <a:xfrm>
            <a:off x="5908431" y="3958990"/>
            <a:ext cx="4247485" cy="2688569"/>
          </a:xfrm>
          <a:prstGeom prst="rect">
            <a:avLst/>
          </a:prstGeom>
        </p:spPr>
      </p:pic>
    </p:spTree>
    <p:extLst>
      <p:ext uri="{BB962C8B-B14F-4D97-AF65-F5344CB8AC3E}">
        <p14:creationId xmlns:p14="http://schemas.microsoft.com/office/powerpoint/2010/main" val="4491275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F61B525-C212-63CF-AAE6-093581C1F14E}"/>
              </a:ext>
            </a:extLst>
          </p:cNvPr>
          <p:cNvSpPr>
            <a:spLocks noGrp="1"/>
          </p:cNvSpPr>
          <p:nvPr>
            <p:ph type="title"/>
          </p:nvPr>
        </p:nvSpPr>
        <p:spPr>
          <a:xfrm>
            <a:off x="646111" y="452718"/>
            <a:ext cx="9404723" cy="891052"/>
          </a:xfrm>
        </p:spPr>
        <p:txBody>
          <a:bodyPr/>
          <a:lstStyle/>
          <a:p>
            <a:pPr algn="ctr"/>
            <a:r>
              <a:rPr lang="en-US" sz="2000" dirty="0">
                <a:effectLst/>
                <a:latin typeface="Times New Roman" panose="02020603050405020304" pitchFamily="18" charset="0"/>
                <a:ea typeface="Times New Roman" panose="02020603050405020304" pitchFamily="18" charset="0"/>
              </a:rPr>
              <a:t>SEPARATE THE TERMS </a:t>
            </a:r>
            <a:br>
              <a:rPr lang="ru-RU" sz="2000" dirty="0">
                <a:effectLst/>
                <a:latin typeface="Times New Roman" panose="02020603050405020304" pitchFamily="18" charset="0"/>
                <a:ea typeface="Times New Roman" panose="02020603050405020304" pitchFamily="18" charset="0"/>
              </a:rPr>
            </a:br>
            <a:r>
              <a:rPr lang="en-US" sz="2000" dirty="0">
                <a:effectLst/>
                <a:latin typeface="Times New Roman" panose="02020603050405020304" pitchFamily="18" charset="0"/>
                <a:ea typeface="Times New Roman" panose="02020603050405020304" pitchFamily="18" charset="0"/>
              </a:rPr>
              <a:t>WITH BULLET POINTS OR SPACING</a:t>
            </a:r>
            <a:endParaRPr lang="LID4096" sz="2000" dirty="0"/>
          </a:p>
        </p:txBody>
      </p:sp>
      <p:sp>
        <p:nvSpPr>
          <p:cNvPr id="5" name="TextBox 4">
            <a:extLst>
              <a:ext uri="{FF2B5EF4-FFF2-40B4-BE49-F238E27FC236}">
                <a16:creationId xmlns:a16="http://schemas.microsoft.com/office/drawing/2014/main" id="{6F19C005-E46D-7673-F218-74F93182C99E}"/>
              </a:ext>
            </a:extLst>
          </p:cNvPr>
          <p:cNvSpPr txBox="1"/>
          <p:nvPr/>
        </p:nvSpPr>
        <p:spPr>
          <a:xfrm>
            <a:off x="757429" y="1279456"/>
            <a:ext cx="10300676" cy="1938992"/>
          </a:xfrm>
          <a:prstGeom prst="rect">
            <a:avLst/>
          </a:prstGeom>
          <a:noFill/>
        </p:spPr>
        <p:txBody>
          <a:bodyPr wrap="square">
            <a:spAutoFit/>
          </a:bodyPr>
          <a:lstStyle/>
          <a:p>
            <a:pPr indent="449580" algn="just"/>
            <a:r>
              <a:rPr lang="en-US" sz="2000" dirty="0">
                <a:effectLst/>
                <a:latin typeface="Times New Roman" panose="02020603050405020304" pitchFamily="18" charset="0"/>
                <a:ea typeface="Times New Roman" panose="02020603050405020304" pitchFamily="18" charset="0"/>
              </a:rPr>
              <a:t>You should also separate each term using bullet points before each term so they are easy to read. Or you can use one space between each term so they are not jammed together in the glossary. Choose one formatting style and stick to it so the glossary looks clean and polished. </a:t>
            </a:r>
          </a:p>
          <a:p>
            <a:pPr indent="449580" algn="just"/>
            <a:r>
              <a:rPr lang="en-US" sz="2000" dirty="0">
                <a:effectLst/>
                <a:latin typeface="Times New Roman" panose="02020603050405020304" pitchFamily="18" charset="0"/>
                <a:ea typeface="Times New Roman" panose="02020603050405020304" pitchFamily="18" charset="0"/>
              </a:rPr>
              <a:t>You may also have sub-bullets within one glossary entry for a term if there are sub-concepts or ideas for one term. If this is the case, put a sub-bullet under the main bullet so the content is easy to read. </a:t>
            </a:r>
          </a:p>
        </p:txBody>
      </p:sp>
      <p:pic>
        <p:nvPicPr>
          <p:cNvPr id="6" name="Рисунок 5">
            <a:extLst>
              <a:ext uri="{FF2B5EF4-FFF2-40B4-BE49-F238E27FC236}">
                <a16:creationId xmlns:a16="http://schemas.microsoft.com/office/drawing/2014/main" id="{B79F019F-CF83-C4B8-BD6C-63DBA5DB55D7}"/>
              </a:ext>
            </a:extLst>
          </p:cNvPr>
          <p:cNvPicPr>
            <a:picLocks noChangeAspect="1"/>
          </p:cNvPicPr>
          <p:nvPr/>
        </p:nvPicPr>
        <p:blipFill>
          <a:blip r:embed="rId2"/>
          <a:stretch>
            <a:fillRect/>
          </a:stretch>
        </p:blipFill>
        <p:spPr>
          <a:xfrm>
            <a:off x="2832100" y="3149600"/>
            <a:ext cx="5460023" cy="3646451"/>
          </a:xfrm>
          <a:prstGeom prst="rect">
            <a:avLst/>
          </a:prstGeom>
        </p:spPr>
      </p:pic>
    </p:spTree>
    <p:extLst>
      <p:ext uri="{BB962C8B-B14F-4D97-AF65-F5344CB8AC3E}">
        <p14:creationId xmlns:p14="http://schemas.microsoft.com/office/powerpoint/2010/main" val="31721442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5BE876C-597A-DB0F-9070-9564BCAEAC8B}"/>
              </a:ext>
            </a:extLst>
          </p:cNvPr>
          <p:cNvSpPr>
            <a:spLocks noGrp="1"/>
          </p:cNvSpPr>
          <p:nvPr>
            <p:ph type="title"/>
          </p:nvPr>
        </p:nvSpPr>
        <p:spPr/>
        <p:txBody>
          <a:bodyPr/>
          <a:lstStyle/>
          <a:p>
            <a:pPr algn="ctr"/>
            <a:r>
              <a:rPr kumimoji="0" lang="en-US" sz="3200" b="0" i="0" u="none" strike="noStrike" kern="1200" cap="none" spc="0" normalizeH="0" baseline="0" noProof="0" dirty="0">
                <a:ln>
                  <a:noFill/>
                </a:ln>
                <a:solidFill>
                  <a:prstClr val="white"/>
                </a:solidFill>
                <a:effectLst/>
                <a:uLnTx/>
                <a:uFillTx/>
                <a:latin typeface="Times New Roman" panose="02020603050405020304" pitchFamily="18" charset="0"/>
                <a:ea typeface="Times New Roman" panose="02020603050405020304" pitchFamily="18" charset="0"/>
                <a:cs typeface="+mn-cs"/>
              </a:rPr>
              <a:t>ITALICIZE OR BOLD THE TERMS </a:t>
            </a:r>
            <a:br>
              <a:rPr kumimoji="0" lang="ru-RU" sz="3200" b="0" i="0" u="none" strike="noStrike" kern="1200" cap="none" spc="0" normalizeH="0" baseline="0" noProof="0" dirty="0">
                <a:ln>
                  <a:noFill/>
                </a:ln>
                <a:solidFill>
                  <a:prstClr val="white"/>
                </a:solidFill>
                <a:effectLst/>
                <a:uLnTx/>
                <a:uFillTx/>
                <a:latin typeface="Times New Roman" panose="02020603050405020304" pitchFamily="18" charset="0"/>
                <a:ea typeface="Times New Roman" panose="02020603050405020304" pitchFamily="18" charset="0"/>
                <a:cs typeface="+mn-cs"/>
              </a:rPr>
            </a:br>
            <a:r>
              <a:rPr kumimoji="0" lang="en-US" sz="3200" b="0" i="0" u="none" strike="noStrike" kern="1200" cap="none" spc="0" normalizeH="0" baseline="0" noProof="0" dirty="0">
                <a:ln>
                  <a:noFill/>
                </a:ln>
                <a:solidFill>
                  <a:prstClr val="white"/>
                </a:solidFill>
                <a:effectLst/>
                <a:uLnTx/>
                <a:uFillTx/>
                <a:latin typeface="Times New Roman" panose="02020603050405020304" pitchFamily="18" charset="0"/>
                <a:ea typeface="Times New Roman" panose="02020603050405020304" pitchFamily="18" charset="0"/>
                <a:cs typeface="+mn-cs"/>
              </a:rPr>
              <a:t>IN THE GLOSSARY</a:t>
            </a:r>
            <a:endParaRPr lang="LID4096" sz="3200" dirty="0"/>
          </a:p>
        </p:txBody>
      </p:sp>
      <p:sp>
        <p:nvSpPr>
          <p:cNvPr id="5" name="TextBox 4">
            <a:extLst>
              <a:ext uri="{FF2B5EF4-FFF2-40B4-BE49-F238E27FC236}">
                <a16:creationId xmlns:a16="http://schemas.microsoft.com/office/drawing/2014/main" id="{7C526292-8403-89E1-E0AD-91DA63F59D79}"/>
              </a:ext>
            </a:extLst>
          </p:cNvPr>
          <p:cNvSpPr txBox="1"/>
          <p:nvPr/>
        </p:nvSpPr>
        <p:spPr>
          <a:xfrm>
            <a:off x="773723" y="1957765"/>
            <a:ext cx="10464800" cy="3046988"/>
          </a:xfrm>
          <a:prstGeom prst="rect">
            <a:avLst/>
          </a:prstGeom>
          <a:noFill/>
        </p:spPr>
        <p:txBody>
          <a:bodyPr wrap="square">
            <a:spAutoFit/>
          </a:bodyPr>
          <a:lstStyle/>
          <a:p>
            <a:pPr indent="449580" algn="just"/>
            <a:r>
              <a:rPr lang="en-US" sz="3200" dirty="0">
                <a:effectLst/>
                <a:latin typeface="Times New Roman" panose="02020603050405020304" pitchFamily="18" charset="0"/>
                <a:ea typeface="Times New Roman" panose="02020603050405020304" pitchFamily="18" charset="0"/>
              </a:rPr>
              <a:t>You can also format the glossary to be more user-friendly by italicizing or bolding the terms in the glossary. This can make the terms stand out from the definitions and make them easier to spot in the text. Choose either italicizing or bolding for the terms and stick to one formatting style so the glossary appears uniform. </a:t>
            </a:r>
          </a:p>
        </p:txBody>
      </p:sp>
    </p:spTree>
    <p:extLst>
      <p:ext uri="{BB962C8B-B14F-4D97-AF65-F5344CB8AC3E}">
        <p14:creationId xmlns:p14="http://schemas.microsoft.com/office/powerpoint/2010/main" val="34470581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8BC8D19-EF8A-4905-6546-DBD2156A278F}"/>
              </a:ext>
            </a:extLst>
          </p:cNvPr>
          <p:cNvSpPr>
            <a:spLocks noGrp="1"/>
          </p:cNvSpPr>
          <p:nvPr>
            <p:ph type="title"/>
          </p:nvPr>
        </p:nvSpPr>
        <p:spPr>
          <a:xfrm>
            <a:off x="646111" y="249375"/>
            <a:ext cx="9404723" cy="887662"/>
          </a:xfrm>
        </p:spPr>
        <p:txBody>
          <a:bodyPr/>
          <a:lstStyle/>
          <a:p>
            <a:pPr algn="ctr"/>
            <a:r>
              <a:rPr kumimoji="0" lang="en-US" sz="2000" b="0" i="0" u="none" strike="noStrike" kern="1200" cap="none" spc="0" normalizeH="0" baseline="0" noProof="0" dirty="0">
                <a:ln>
                  <a:noFill/>
                </a:ln>
                <a:solidFill>
                  <a:prstClr val="white"/>
                </a:solidFill>
                <a:effectLst/>
                <a:uLnTx/>
                <a:uFillTx/>
                <a:latin typeface="Times New Roman" panose="02020603050405020304" pitchFamily="18" charset="0"/>
                <a:ea typeface="Times New Roman" panose="02020603050405020304" pitchFamily="18" charset="0"/>
                <a:cs typeface="+mn-cs"/>
              </a:rPr>
              <a:t>PLACE THE GLOSSARY </a:t>
            </a:r>
            <a:br>
              <a:rPr kumimoji="0" lang="ru-RU" sz="2000" b="0" i="0" u="none" strike="noStrike" kern="1200" cap="none" spc="0" normalizeH="0" baseline="0" noProof="0" dirty="0">
                <a:ln>
                  <a:noFill/>
                </a:ln>
                <a:solidFill>
                  <a:prstClr val="white"/>
                </a:solidFill>
                <a:effectLst/>
                <a:uLnTx/>
                <a:uFillTx/>
                <a:latin typeface="Times New Roman" panose="02020603050405020304" pitchFamily="18" charset="0"/>
                <a:ea typeface="Times New Roman" panose="02020603050405020304" pitchFamily="18" charset="0"/>
                <a:cs typeface="+mn-cs"/>
              </a:rPr>
            </a:br>
            <a:r>
              <a:rPr kumimoji="0" lang="en-US" sz="2000" b="0" i="0" u="none" strike="noStrike" kern="1200" cap="none" spc="0" normalizeH="0" baseline="0" noProof="0" dirty="0">
                <a:ln>
                  <a:noFill/>
                </a:ln>
                <a:solidFill>
                  <a:prstClr val="white"/>
                </a:solidFill>
                <a:effectLst/>
                <a:uLnTx/>
                <a:uFillTx/>
                <a:latin typeface="Times New Roman" panose="02020603050405020304" pitchFamily="18" charset="0"/>
                <a:ea typeface="Times New Roman" panose="02020603050405020304" pitchFamily="18" charset="0"/>
                <a:cs typeface="+mn-cs"/>
              </a:rPr>
              <a:t>BEFORE OR AFTER THE MAIN TEXT</a:t>
            </a:r>
            <a:endParaRPr lang="LID4096" sz="2000" dirty="0"/>
          </a:p>
        </p:txBody>
      </p:sp>
      <p:sp>
        <p:nvSpPr>
          <p:cNvPr id="5" name="TextBox 4">
            <a:extLst>
              <a:ext uri="{FF2B5EF4-FFF2-40B4-BE49-F238E27FC236}">
                <a16:creationId xmlns:a16="http://schemas.microsoft.com/office/drawing/2014/main" id="{D1C84005-0ECC-E20C-F8AE-945C94EBC4FB}"/>
              </a:ext>
            </a:extLst>
          </p:cNvPr>
          <p:cNvSpPr txBox="1"/>
          <p:nvPr/>
        </p:nvSpPr>
        <p:spPr>
          <a:xfrm>
            <a:off x="313568" y="1003661"/>
            <a:ext cx="11066584" cy="3170099"/>
          </a:xfrm>
          <a:prstGeom prst="rect">
            <a:avLst/>
          </a:prstGeom>
          <a:noFill/>
        </p:spPr>
        <p:txBody>
          <a:bodyPr wrap="square">
            <a:spAutoFit/>
          </a:bodyPr>
          <a:lstStyle/>
          <a:p>
            <a:pPr indent="449580" algn="just"/>
            <a:r>
              <a:rPr lang="en-US" sz="2000" dirty="0">
                <a:effectLst/>
                <a:latin typeface="Times New Roman" panose="02020603050405020304" pitchFamily="18" charset="0"/>
                <a:ea typeface="Times New Roman" panose="02020603050405020304" pitchFamily="18" charset="0"/>
              </a:rPr>
              <a:t>Once you have formatted the glossary, you should place it either before or after the main text. Make sure the glossary appears in the Table of Contents for the paper as “Glossary” with the appropriate page numbers. </a:t>
            </a:r>
            <a:endParaRPr lang="ru-RU" sz="2000" dirty="0">
              <a:effectLst/>
              <a:latin typeface="Times New Roman" panose="02020603050405020304" pitchFamily="18" charset="0"/>
              <a:ea typeface="Times New Roman" panose="02020603050405020304" pitchFamily="18" charset="0"/>
            </a:endParaRPr>
          </a:p>
          <a:p>
            <a:pPr indent="449580" algn="just"/>
            <a:r>
              <a:rPr lang="en-US" sz="2000" dirty="0">
                <a:effectLst/>
                <a:latin typeface="Times New Roman" panose="02020603050405020304" pitchFamily="18" charset="0"/>
                <a:ea typeface="Times New Roman" panose="02020603050405020304" pitchFamily="18" charset="0"/>
              </a:rPr>
              <a:t>If you have other additional content in the paper, such as a “List of Abbreviations,” the glossary will traditionally be placed after these lists as the last item in the paper.</a:t>
            </a:r>
          </a:p>
          <a:p>
            <a:pPr indent="449580" algn="just"/>
            <a:r>
              <a:rPr lang="en-US" sz="2000" dirty="0">
                <a:effectLst/>
                <a:latin typeface="Times New Roman" panose="02020603050405020304" pitchFamily="18" charset="0"/>
                <a:ea typeface="Times New Roman" panose="02020603050405020304" pitchFamily="18" charset="0"/>
              </a:rPr>
              <a:t>If you are creating a glossary for an academic paper, your teacher may indicate where they would prefer the glossary in the paper.</a:t>
            </a:r>
            <a:endParaRPr lang="ru-RU" sz="2000" dirty="0">
              <a:effectLst/>
              <a:latin typeface="Times New Roman" panose="02020603050405020304" pitchFamily="18" charset="0"/>
              <a:ea typeface="Times New Roman" panose="02020603050405020304" pitchFamily="18" charset="0"/>
            </a:endParaRPr>
          </a:p>
          <a:p>
            <a:pPr indent="449580" algn="just"/>
            <a:r>
              <a:rPr lang="en-US" sz="2000" dirty="0">
                <a:effectLst/>
                <a:latin typeface="Times New Roman" panose="02020603050405020304" pitchFamily="18" charset="0"/>
                <a:ea typeface="Times New Roman" panose="02020603050405020304" pitchFamily="18" charset="0"/>
              </a:rPr>
              <a:t>If you are creating a glossary for a text for publication, ask your editor where they would prefer the glossary to fall in the text. You can also look at other texts that have been published and note where they place the glossary.</a:t>
            </a:r>
          </a:p>
        </p:txBody>
      </p:sp>
      <p:pic>
        <p:nvPicPr>
          <p:cNvPr id="12290" name="Picture 2">
            <a:extLst>
              <a:ext uri="{FF2B5EF4-FFF2-40B4-BE49-F238E27FC236}">
                <a16:creationId xmlns:a16="http://schemas.microsoft.com/office/drawing/2014/main" id="{D6D18A1B-CA46-8551-74F3-42682C47D0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23152" y="4031311"/>
            <a:ext cx="3641698" cy="26330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38711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EC7FAED-1632-76A9-1794-AD2663F9EA5B}"/>
              </a:ext>
            </a:extLst>
          </p:cNvPr>
          <p:cNvSpPr>
            <a:spLocks noGrp="1"/>
          </p:cNvSpPr>
          <p:nvPr>
            <p:ph type="title"/>
          </p:nvPr>
        </p:nvSpPr>
        <p:spPr>
          <a:xfrm>
            <a:off x="646111" y="186995"/>
            <a:ext cx="10107858" cy="633620"/>
          </a:xfrm>
        </p:spPr>
        <p:txBody>
          <a:bodyPr/>
          <a:lstStyle/>
          <a:p>
            <a:pPr marL="0" marR="0" lvl="0" indent="0" defTabSz="457200" rtl="0" eaLnBrk="1" fontAlgn="auto" latinLnBrk="0" hangingPunct="1">
              <a:lnSpc>
                <a:spcPct val="100000"/>
              </a:lnSpc>
              <a:spcBef>
                <a:spcPts val="0"/>
              </a:spcBef>
              <a:spcAft>
                <a:spcPts val="0"/>
              </a:spcAft>
              <a:tabLst/>
              <a:defRPr/>
            </a:pPr>
            <a:r>
              <a:rPr kumimoji="0" lang="en-US" sz="2000" b="1" i="0" u="none" strike="noStrike" kern="1200" cap="none" spc="0" normalizeH="0" baseline="0" noProof="0" dirty="0">
                <a:ln>
                  <a:noFill/>
                </a:ln>
                <a:solidFill>
                  <a:prstClr val="white"/>
                </a:solidFill>
                <a:effectLst/>
                <a:uLnTx/>
                <a:uFillTx/>
                <a:latin typeface="Times New Roman" panose="02020603050405020304" pitchFamily="18" charset="0"/>
                <a:ea typeface="Times New Roman" panose="02020603050405020304" pitchFamily="18" charset="0"/>
                <a:cs typeface="+mn-cs"/>
              </a:rPr>
              <a:t>USE THE GLOSSARY AS A STARTING POINT FOR RESEARCHING DIFFERENT INTERPRETATIONS OF THE FOLLOWING CONTROVERSIAL TERMS:</a:t>
            </a:r>
            <a:br>
              <a:rPr kumimoji="0" lang="en-US" sz="2000" b="0" i="0" u="none" strike="noStrike" kern="1200" cap="none" spc="0" normalizeH="0" baseline="0" noProof="0" dirty="0">
                <a:ln>
                  <a:noFill/>
                </a:ln>
                <a:solidFill>
                  <a:prstClr val="white"/>
                </a:solidFill>
                <a:effectLst/>
                <a:uLnTx/>
                <a:uFillTx/>
                <a:latin typeface="Times New Roman" panose="02020603050405020304" pitchFamily="18" charset="0"/>
                <a:ea typeface="Times New Roman" panose="02020603050405020304" pitchFamily="18" charset="0"/>
                <a:cs typeface="+mn-cs"/>
              </a:rPr>
            </a:br>
            <a:endParaRPr lang="LID4096" sz="2000" dirty="0"/>
          </a:p>
        </p:txBody>
      </p:sp>
      <p:graphicFrame>
        <p:nvGraphicFramePr>
          <p:cNvPr id="7" name="Таблица 6">
            <a:extLst>
              <a:ext uri="{FF2B5EF4-FFF2-40B4-BE49-F238E27FC236}">
                <a16:creationId xmlns:a16="http://schemas.microsoft.com/office/drawing/2014/main" id="{4E6D8146-E539-2C96-CAA9-73B075DAA8DC}"/>
              </a:ext>
            </a:extLst>
          </p:cNvPr>
          <p:cNvGraphicFramePr>
            <a:graphicFrameLocks noGrp="1"/>
          </p:cNvGraphicFramePr>
          <p:nvPr>
            <p:extLst>
              <p:ext uri="{D42A27DB-BD31-4B8C-83A1-F6EECF244321}">
                <p14:modId xmlns:p14="http://schemas.microsoft.com/office/powerpoint/2010/main" val="1272700423"/>
              </p:ext>
            </p:extLst>
          </p:nvPr>
        </p:nvGraphicFramePr>
        <p:xfrm>
          <a:off x="969108" y="1227016"/>
          <a:ext cx="8448430" cy="4665786"/>
        </p:xfrm>
        <a:graphic>
          <a:graphicData uri="http://schemas.openxmlformats.org/drawingml/2006/table">
            <a:tbl>
              <a:tblPr firstRow="1" firstCol="1" bandRow="1"/>
              <a:tblGrid>
                <a:gridCol w="4223786">
                  <a:extLst>
                    <a:ext uri="{9D8B030D-6E8A-4147-A177-3AD203B41FA5}">
                      <a16:colId xmlns:a16="http://schemas.microsoft.com/office/drawing/2014/main" val="2050940191"/>
                    </a:ext>
                  </a:extLst>
                </a:gridCol>
                <a:gridCol w="4224644">
                  <a:extLst>
                    <a:ext uri="{9D8B030D-6E8A-4147-A177-3AD203B41FA5}">
                      <a16:colId xmlns:a16="http://schemas.microsoft.com/office/drawing/2014/main" val="2224699366"/>
                    </a:ext>
                  </a:extLst>
                </a:gridCol>
              </a:tblGrid>
              <a:tr h="777631">
                <a:tc>
                  <a:txBody>
                    <a:bodyPr/>
                    <a:lstStyle/>
                    <a:p>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Balance of power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Nation state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28312502"/>
                  </a:ext>
                </a:extLst>
              </a:tr>
              <a:tr h="777631">
                <a:tc>
                  <a:txBody>
                    <a:bodyPr/>
                    <a:lstStyle/>
                    <a:p>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Globalization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800">
                          <a:effectLst/>
                          <a:latin typeface="Times New Roman" panose="02020603050405020304" pitchFamily="18" charset="0"/>
                          <a:ea typeface="Times New Roman" panose="02020603050405020304" pitchFamily="18" charset="0"/>
                          <a:cs typeface="Times New Roman" panose="02020603050405020304" pitchFamily="18" charset="0"/>
                        </a:rPr>
                        <a:t>Norm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7407270"/>
                  </a:ext>
                </a:extLst>
              </a:tr>
              <a:tr h="777631">
                <a:tc>
                  <a:txBody>
                    <a:bodyPr/>
                    <a:lstStyle/>
                    <a:p>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Global governance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800">
                          <a:effectLst/>
                          <a:latin typeface="Times New Roman" panose="02020603050405020304" pitchFamily="18" charset="0"/>
                          <a:ea typeface="Times New Roman" panose="02020603050405020304" pitchFamily="18" charset="0"/>
                          <a:cs typeface="Times New Roman" panose="02020603050405020304" pitchFamily="18" charset="0"/>
                        </a:rPr>
                        <a:t>Social media and Web</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34073564"/>
                  </a:ext>
                </a:extLst>
              </a:tr>
              <a:tr h="777631">
                <a:tc>
                  <a:txBody>
                    <a:bodyPr/>
                    <a:lstStyle/>
                    <a:p>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Human security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Sovereignty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61650747"/>
                  </a:ext>
                </a:extLst>
              </a:tr>
              <a:tr h="777631">
                <a:tc>
                  <a:txBody>
                    <a:bodyPr/>
                    <a:lstStyle/>
                    <a:p>
                      <a:r>
                        <a:rPr lang="en-US" sz="2800">
                          <a:effectLst/>
                          <a:latin typeface="Times New Roman" panose="02020603050405020304" pitchFamily="18" charset="0"/>
                          <a:ea typeface="Times New Roman" panose="02020603050405020304" pitchFamily="18" charset="0"/>
                          <a:cs typeface="Times New Roman" panose="02020603050405020304" pitchFamily="18" charset="0"/>
                        </a:rPr>
                        <a:t>International anarchy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Sovereign state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38485495"/>
                  </a:ext>
                </a:extLst>
              </a:tr>
              <a:tr h="777631">
                <a:tc>
                  <a:txBody>
                    <a:bodyPr/>
                    <a:lstStyle/>
                    <a:p>
                      <a:r>
                        <a:rPr lang="en-US" sz="2800">
                          <a:effectLst/>
                          <a:latin typeface="Times New Roman" panose="02020603050405020304" pitchFamily="18" charset="0"/>
                          <a:ea typeface="Times New Roman" panose="02020603050405020304" pitchFamily="18" charset="0"/>
                          <a:cs typeface="Times New Roman" panose="02020603050405020304" pitchFamily="18" charset="0"/>
                        </a:rPr>
                        <a:t>Legitimacy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Statecraft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971419"/>
                  </a:ext>
                </a:extLst>
              </a:tr>
            </a:tbl>
          </a:graphicData>
        </a:graphic>
      </p:graphicFrame>
    </p:spTree>
    <p:extLst>
      <p:ext uri="{BB962C8B-B14F-4D97-AF65-F5344CB8AC3E}">
        <p14:creationId xmlns:p14="http://schemas.microsoft.com/office/powerpoint/2010/main" val="20132690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Рисунок 10">
            <a:extLst>
              <a:ext uri="{FF2B5EF4-FFF2-40B4-BE49-F238E27FC236}">
                <a16:creationId xmlns:a16="http://schemas.microsoft.com/office/drawing/2014/main" id="{39045FD0-E215-4F1A-1239-450B794B9C25}"/>
              </a:ext>
            </a:extLst>
          </p:cNvPr>
          <p:cNvPicPr>
            <a:picLocks noChangeAspect="1"/>
          </p:cNvPicPr>
          <p:nvPr/>
        </p:nvPicPr>
        <p:blipFill>
          <a:blip r:embed="rId2"/>
          <a:stretch>
            <a:fillRect/>
          </a:stretch>
        </p:blipFill>
        <p:spPr>
          <a:xfrm>
            <a:off x="3140765" y="198783"/>
            <a:ext cx="5510255" cy="6659217"/>
          </a:xfrm>
          <a:prstGeom prst="rect">
            <a:avLst/>
          </a:prstGeom>
        </p:spPr>
      </p:pic>
    </p:spTree>
    <p:extLst>
      <p:ext uri="{BB962C8B-B14F-4D97-AF65-F5344CB8AC3E}">
        <p14:creationId xmlns:p14="http://schemas.microsoft.com/office/powerpoint/2010/main" val="6107281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B6E207E-7354-42C6-99C5-D70A5D61CCE3}"/>
              </a:ext>
            </a:extLst>
          </p:cNvPr>
          <p:cNvSpPr>
            <a:spLocks noGrp="1"/>
          </p:cNvSpPr>
          <p:nvPr>
            <p:ph type="title"/>
          </p:nvPr>
        </p:nvSpPr>
        <p:spPr/>
        <p:txBody>
          <a:bodyPr/>
          <a:lstStyle/>
          <a:p>
            <a:endParaRPr lang="ru-KZ"/>
          </a:p>
        </p:txBody>
      </p:sp>
      <p:pic>
        <p:nvPicPr>
          <p:cNvPr id="13314" name="Picture 2">
            <a:extLst>
              <a:ext uri="{FF2B5EF4-FFF2-40B4-BE49-F238E27FC236}">
                <a16:creationId xmlns:a16="http://schemas.microsoft.com/office/drawing/2014/main" id="{E80E9807-D60B-4AE2-8F66-EFE59B8B167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86155" y="0"/>
            <a:ext cx="1078614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C330B10-F213-8E7A-E789-CC18300577C7}"/>
              </a:ext>
            </a:extLst>
          </p:cNvPr>
          <p:cNvSpPr txBox="1"/>
          <p:nvPr/>
        </p:nvSpPr>
        <p:spPr>
          <a:xfrm>
            <a:off x="6463323" y="6405282"/>
            <a:ext cx="6096000" cy="307777"/>
          </a:xfrm>
          <a:prstGeom prst="rect">
            <a:avLst/>
          </a:prstGeom>
          <a:noFill/>
        </p:spPr>
        <p:txBody>
          <a:bodyPr wrap="square">
            <a:spAutoFit/>
          </a:bodyPr>
          <a:lstStyle/>
          <a:p>
            <a:pPr algn="just"/>
            <a:r>
              <a:rPr lang="fr-FR" sz="1400" dirty="0">
                <a:solidFill>
                  <a:schemeClr val="tx2">
                    <a:lumMod val="10000"/>
                  </a:schemeClr>
                </a:solidFill>
                <a:effectLst/>
                <a:latin typeface="Times New Roman" panose="02020603050405020304" pitchFamily="18" charset="0"/>
                <a:ea typeface="Times New Roman" panose="02020603050405020304" pitchFamily="18" charset="0"/>
              </a:rPr>
              <a:t>Source: https://www.wikihow.com/Write-a-Glossary</a:t>
            </a:r>
            <a:endParaRPr lang="fr-FR" sz="1200" dirty="0">
              <a:solidFill>
                <a:schemeClr val="tx2">
                  <a:lumMod val="10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0997215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он">
  <a:themeElements>
    <a:clrScheme name="Ион">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Ион">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Ион">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5A2F9111-B2DB-470C-BA56-608F9B658826}"/>
    </a:ext>
  </a:extLst>
</a:theme>
</file>

<file path=docProps/app.xml><?xml version="1.0" encoding="utf-8"?>
<Properties xmlns="http://schemas.openxmlformats.org/officeDocument/2006/extended-properties" xmlns:vt="http://schemas.openxmlformats.org/officeDocument/2006/docPropsVTypes">
  <Template>Ion</Template>
  <TotalTime>2591</TotalTime>
  <Words>1412</Words>
  <Application>Microsoft Office PowerPoint</Application>
  <PresentationFormat>Широкоэкранный</PresentationFormat>
  <Paragraphs>78</Paragraphs>
  <Slides>22</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22</vt:i4>
      </vt:variant>
    </vt:vector>
  </HeadingPairs>
  <TitlesOfParts>
    <vt:vector size="28" baseType="lpstr">
      <vt:lpstr>Arial</vt:lpstr>
      <vt:lpstr>Century Gothic</vt:lpstr>
      <vt:lpstr>inherit</vt:lpstr>
      <vt:lpstr>Times New Roman</vt:lpstr>
      <vt:lpstr>Wingdings 3</vt:lpstr>
      <vt:lpstr>Ион</vt:lpstr>
      <vt:lpstr>Презентация PowerPoint</vt:lpstr>
      <vt:lpstr>Презентация PowerPoint</vt:lpstr>
      <vt:lpstr>HOW TO WRITE GLOSSARY</vt:lpstr>
      <vt:lpstr>HOW TO IDENTIFY TERMS  FOR THE GLOSSARY    </vt:lpstr>
      <vt:lpstr>DETERMINE YOUR MAIN AUDIENCE  </vt:lpstr>
      <vt:lpstr>READ OVER THE MAIN TEXT  FOR UNFAMILIAR TERMS</vt:lpstr>
      <vt:lpstr>COLLECT THE TERMS FOR THE GLOSSARY</vt:lpstr>
      <vt:lpstr>CREATING DEFINITIONS  FOR THE GLOSSARY TERMS WRITE A BRIEF SUMMARY FOR EACH TERM  </vt:lpstr>
      <vt:lpstr>PLAGIARISM</vt:lpstr>
      <vt:lpstr>KEEP THE DEFINITIONS SIMPLE  AND READER-FRIENDLY</vt:lpstr>
      <vt:lpstr>DO NOT USE ABBREVIATIONS  IN THE GLOSSARY</vt:lpstr>
      <vt:lpstr>ABBREVIATIONS AND ACHRONYMS</vt:lpstr>
      <vt:lpstr>Match abbreviations 1-8 with their meanings a- h. Check your answer in a dictionary.</vt:lpstr>
      <vt:lpstr>Complete the sentences using abbreviations</vt:lpstr>
      <vt:lpstr>FORMATTING THE GLOSSARY  </vt:lpstr>
      <vt:lpstr>PUT THE TERMS IN ALPHABETICAL ORDER</vt:lpstr>
      <vt:lpstr>SEPARATE THE TERMS  WITH BULLET POINTS OR SPACING</vt:lpstr>
      <vt:lpstr>ITALICIZE OR BOLD THE TERMS  IN THE GLOSSARY</vt:lpstr>
      <vt:lpstr>PLACE THE GLOSSARY  BEFORE OR AFTER THE MAIN TEXT</vt:lpstr>
      <vt:lpstr>USE THE GLOSSARY AS A STARTING POINT FOR RESEARCHING DIFFERENT INTERPRETATIONS OF THE FOLLOWING CONTROVERSIAL TERMS: </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ASUS</dc:creator>
  <cp:lastModifiedBy>elenagorban1971uk@gmail.com</cp:lastModifiedBy>
  <cp:revision>48</cp:revision>
  <dcterms:created xsi:type="dcterms:W3CDTF">2021-01-24T15:22:53Z</dcterms:created>
  <dcterms:modified xsi:type="dcterms:W3CDTF">2023-09-12T11:37:45Z</dcterms:modified>
</cp:coreProperties>
</file>